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3"/>
  </p:notesMasterIdLst>
  <p:sldIdLst>
    <p:sldId id="256" r:id="rId2"/>
    <p:sldId id="258" r:id="rId3"/>
    <p:sldId id="259" r:id="rId4"/>
    <p:sldId id="257" r:id="rId5"/>
    <p:sldId id="260" r:id="rId6"/>
    <p:sldId id="264" r:id="rId7"/>
    <p:sldId id="265" r:id="rId8"/>
    <p:sldId id="266" r:id="rId9"/>
    <p:sldId id="267" r:id="rId10"/>
    <p:sldId id="268" r:id="rId11"/>
    <p:sldId id="269" r:id="rId12"/>
    <p:sldId id="270" r:id="rId13"/>
    <p:sldId id="271" r:id="rId14"/>
    <p:sldId id="272" r:id="rId15"/>
    <p:sldId id="273" r:id="rId16"/>
    <p:sldId id="274" r:id="rId17"/>
    <p:sldId id="279" r:id="rId18"/>
    <p:sldId id="278" r:id="rId19"/>
    <p:sldId id="275" r:id="rId20"/>
    <p:sldId id="276" r:id="rId21"/>
    <p:sldId id="277" r:id="rId22"/>
    <p:sldId id="281" r:id="rId23"/>
    <p:sldId id="283" r:id="rId24"/>
    <p:sldId id="285" r:id="rId25"/>
    <p:sldId id="280" r:id="rId26"/>
    <p:sldId id="284" r:id="rId27"/>
    <p:sldId id="286" r:id="rId28"/>
    <p:sldId id="289" r:id="rId29"/>
    <p:sldId id="291" r:id="rId30"/>
    <p:sldId id="288" r:id="rId31"/>
    <p:sldId id="290" r:id="rId32"/>
    <p:sldId id="292" r:id="rId33"/>
    <p:sldId id="293" r:id="rId34"/>
    <p:sldId id="295" r:id="rId35"/>
    <p:sldId id="294" r:id="rId36"/>
    <p:sldId id="296" r:id="rId37"/>
    <p:sldId id="297" r:id="rId38"/>
    <p:sldId id="298" r:id="rId39"/>
    <p:sldId id="299" r:id="rId40"/>
    <p:sldId id="300" r:id="rId41"/>
    <p:sldId id="301" r:id="rId42"/>
    <p:sldId id="302" r:id="rId43"/>
    <p:sldId id="307" r:id="rId44"/>
    <p:sldId id="308" r:id="rId45"/>
    <p:sldId id="304" r:id="rId46"/>
    <p:sldId id="309" r:id="rId47"/>
    <p:sldId id="310" r:id="rId48"/>
    <p:sldId id="311" r:id="rId49"/>
    <p:sldId id="305" r:id="rId50"/>
    <p:sldId id="303" r:id="rId51"/>
    <p:sldId id="26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6" d="100"/>
          <a:sy n="96" d="100"/>
        </p:scale>
        <p:origin x="-178" y="-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FFD59-816C-4A10-8A4E-EBA07A0C8124}" type="datetimeFigureOut">
              <a:rPr lang="en-IN" smtClean="0"/>
              <a:t>18-07-2023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DBD26-1239-43EA-A3D0-2B900C8B4544}" type="slidenum">
              <a:rPr lang="en-IN" smtClean="0"/>
              <a:t>‹#›</a:t>
            </a:fld>
            <a:endParaRPr lang="en-IN"/>
          </a:p>
        </p:txBody>
      </p:sp>
    </p:spTree>
    <p:extLst>
      <p:ext uri="{BB962C8B-B14F-4D97-AF65-F5344CB8AC3E}">
        <p14:creationId xmlns:p14="http://schemas.microsoft.com/office/powerpoint/2010/main" val="461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4" name="Google Shape;8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5471C7-FC91-43C0-95BF-6C062AB401CB}" type="datetime1">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395235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BF909F-C607-4E32-8860-D0E01F517410}" type="datetime1">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345275827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BF909F-C607-4E32-8860-D0E01F517410}" type="datetime1">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360376896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BF909F-C607-4E32-8860-D0E01F517410}" type="datetime1">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957315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BF909F-C607-4E32-8860-D0E01F517410}" type="datetime1">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125400190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BF909F-C607-4E32-8860-D0E01F517410}" type="datetime1">
              <a:rPr lang="en-IN" smtClean="0"/>
              <a:t>18-07-2023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39807975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BF909F-C607-4E32-8860-D0E01F517410}" type="datetime1">
              <a:rPr lang="en-IN" smtClean="0"/>
              <a:t>18-07-2023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111400506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801144-1CA3-46AA-A232-EDE9438BBC1B}" type="datetime1">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2954279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951D09-DC24-4C1D-AEF2-FF0EE676ECE6}" type="datetime1">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282459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CD940A-1B96-4154-9D55-3FEDC5776729}" type="datetime1">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78534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804F2-F16F-465D-BEDA-6EDFE3D6E8E2}" type="datetime1">
              <a:rPr lang="en-IN" smtClean="0"/>
              <a:t>18-07-2023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3558696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2C677C-7348-4183-A473-2082CCE920A3}" type="datetime1">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222093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890334-496D-4BBE-AB7D-6A31214C286C}" type="datetime1">
              <a:rPr lang="en-IN" smtClean="0"/>
              <a:t>18-07-2023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1520215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2C4646A-63B6-4FC1-88AA-702CBE507082}" type="datetime1">
              <a:rPr lang="en-IN" smtClean="0"/>
              <a:t>18-07-2023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35471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6776A6A-5528-4F10-9395-5D060727B199}" type="datetime1">
              <a:rPr lang="en-IN" smtClean="0"/>
              <a:t>18-07-2023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2280147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9463C8C-6D44-4479-8E03-BBA7DA343ADA}" type="datetime1">
              <a:rPr lang="en-IN" smtClean="0"/>
              <a:t>18-07-2023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2407070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B592B3-1E00-489F-A799-8DC4E8818A32}" type="datetime1">
              <a:rPr lang="en-IN" smtClean="0"/>
              <a:t>18-07-2023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C53D7E-92BA-4357-AC8B-527EE12B3C98}" type="slidenum">
              <a:rPr lang="en-IN" smtClean="0"/>
              <a:t>‹#›</a:t>
            </a:fld>
            <a:endParaRPr lang="en-IN"/>
          </a:p>
        </p:txBody>
      </p:sp>
    </p:spTree>
    <p:extLst>
      <p:ext uri="{BB962C8B-B14F-4D97-AF65-F5344CB8AC3E}">
        <p14:creationId xmlns:p14="http://schemas.microsoft.com/office/powerpoint/2010/main" val="111138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4BF909F-C607-4E32-8860-D0E01F517410}" type="datetime1">
              <a:rPr lang="en-IN" smtClean="0"/>
              <a:t>18-07-2023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8C53D7E-92BA-4357-AC8B-527EE12B3C98}" type="slidenum">
              <a:rPr lang="en-IN" smtClean="0"/>
              <a:t>‹#›</a:t>
            </a:fld>
            <a:endParaRPr lang="en-IN"/>
          </a:p>
        </p:txBody>
      </p:sp>
    </p:spTree>
    <p:extLst>
      <p:ext uri="{BB962C8B-B14F-4D97-AF65-F5344CB8AC3E}">
        <p14:creationId xmlns:p14="http://schemas.microsoft.com/office/powerpoint/2010/main" val="239309875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ion mark FAQ Quora Interview, you open an account, question, sales, research png thumbnail">
            <a:extLst>
              <a:ext uri="{FF2B5EF4-FFF2-40B4-BE49-F238E27FC236}">
                <a16:creationId xmlns:a16="http://schemas.microsoft.com/office/drawing/2014/main" xmlns="" id="{1A3C5C25-7BC6-D356-09B2-0771C84EC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78" y="2558473"/>
            <a:ext cx="3429000" cy="381600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xmlns="" id="{9B656DF3-BE79-65BD-C71F-B88135E33321}"/>
              </a:ext>
            </a:extLst>
          </p:cNvPr>
          <p:cNvSpPr>
            <a:spLocks noGrp="1"/>
          </p:cNvSpPr>
          <p:nvPr>
            <p:ph type="title"/>
          </p:nvPr>
        </p:nvSpPr>
        <p:spPr>
          <a:xfrm>
            <a:off x="944078" y="913765"/>
            <a:ext cx="10515600" cy="1325563"/>
          </a:xfrm>
        </p:spPr>
        <p:txBody>
          <a:bodyPr>
            <a:normAutofit fontScale="90000"/>
          </a:bodyPr>
          <a:lstStyle/>
          <a:p>
            <a:pPr algn="ctr"/>
            <a:r>
              <a:rPr lang="en-US" sz="3100" b="1" dirty="0">
                <a:effectLst>
                  <a:outerShdw blurRad="38100" dist="38100" dir="2700000" algn="tl">
                    <a:srgbClr val="000000">
                      <a:alpha val="43137"/>
                    </a:srgbClr>
                  </a:outerShdw>
                </a:effectLst>
                <a:latin typeface="Arial" panose="020B0604020202020204" pitchFamily="34" charset="0"/>
                <a:ea typeface="Garamond"/>
                <a:cs typeface="Arial" panose="020B0604020202020204" pitchFamily="34" charset="0"/>
                <a:sym typeface="Garamond"/>
              </a:rPr>
              <a:t>Project on </a:t>
            </a:r>
            <a:r>
              <a:rPr lang="en-US" sz="6000" b="1" dirty="0">
                <a:solidFill>
                  <a:srgbClr val="980000"/>
                </a:solidFill>
                <a:effectLst>
                  <a:outerShdw blurRad="38100" dist="38100" dir="2700000" algn="tl">
                    <a:srgbClr val="000000">
                      <a:alpha val="43137"/>
                    </a:srgbClr>
                  </a:outerShdw>
                </a:effectLst>
                <a:latin typeface="Garamond"/>
                <a:ea typeface="Garamond"/>
                <a:cs typeface="Garamond"/>
                <a:sym typeface="Garamond"/>
              </a:rPr>
              <a:t/>
            </a:r>
            <a:br>
              <a:rPr lang="en-US" sz="6000" b="1" dirty="0">
                <a:solidFill>
                  <a:srgbClr val="980000"/>
                </a:solidFill>
                <a:effectLst>
                  <a:outerShdw blurRad="38100" dist="38100" dir="2700000" algn="tl">
                    <a:srgbClr val="000000">
                      <a:alpha val="43137"/>
                    </a:srgbClr>
                  </a:outerShdw>
                </a:effectLst>
                <a:latin typeface="Garamond"/>
                <a:ea typeface="Garamond"/>
                <a:cs typeface="Garamond"/>
                <a:sym typeface="Garamond"/>
              </a:rPr>
            </a:br>
            <a:r>
              <a:rPr lang="en-US" sz="6000" b="1" dirty="0">
                <a:solidFill>
                  <a:schemeClr val="accent2"/>
                </a:solidFill>
                <a:effectLst>
                  <a:outerShdw blurRad="38100" dist="38100" dir="2700000" algn="tl">
                    <a:srgbClr val="000000">
                      <a:alpha val="43137"/>
                    </a:srgbClr>
                  </a:outerShdw>
                </a:effectLst>
                <a:latin typeface="Garamond"/>
                <a:ea typeface="Garamond"/>
                <a:cs typeface="Garamond"/>
                <a:sym typeface="Garamond"/>
              </a:rPr>
              <a:t>Quora Question Pair Similarity</a:t>
            </a:r>
            <a:r>
              <a:rPr lang="en-US" sz="4400" b="1" dirty="0">
                <a:solidFill>
                  <a:srgbClr val="980000"/>
                </a:solidFill>
                <a:latin typeface="Garamond"/>
                <a:ea typeface="Garamond"/>
                <a:cs typeface="Garamond"/>
                <a:sym typeface="Garamond"/>
              </a:rPr>
              <a:t/>
            </a:r>
            <a:br>
              <a:rPr lang="en-US" sz="4400" b="1" dirty="0">
                <a:solidFill>
                  <a:srgbClr val="980000"/>
                </a:solidFill>
                <a:latin typeface="Garamond"/>
                <a:ea typeface="Garamond"/>
                <a:cs typeface="Garamond"/>
                <a:sym typeface="Garamond"/>
              </a:rPr>
            </a:br>
            <a:endParaRPr lang="en-IN" dirty="0"/>
          </a:p>
        </p:txBody>
      </p:sp>
      <p:sp>
        <p:nvSpPr>
          <p:cNvPr id="11" name="Slide Number Placeholder 10">
            <a:extLst>
              <a:ext uri="{FF2B5EF4-FFF2-40B4-BE49-F238E27FC236}">
                <a16:creationId xmlns:a16="http://schemas.microsoft.com/office/drawing/2014/main" xmlns="" id="{B6378EEA-F5F7-CEAD-1CFB-D6924BDAEB51}"/>
              </a:ext>
            </a:extLst>
          </p:cNvPr>
          <p:cNvSpPr>
            <a:spLocks noGrp="1"/>
          </p:cNvSpPr>
          <p:nvPr>
            <p:ph type="sldNum" sz="quarter" idx="12"/>
          </p:nvPr>
        </p:nvSpPr>
        <p:spPr/>
        <p:txBody>
          <a:bodyPr/>
          <a:lstStyle/>
          <a:p>
            <a:fld id="{18C53D7E-92BA-4357-AC8B-527EE12B3C98}" type="slidenum">
              <a:rPr lang="en-IN" smtClean="0"/>
              <a:t>1</a:t>
            </a:fld>
            <a:endParaRPr lang="en-IN"/>
          </a:p>
        </p:txBody>
      </p:sp>
      <p:pic>
        <p:nvPicPr>
          <p:cNvPr id="1028" name="Picture 4" descr="480 Innomatics ideas in 2023 | data science, science, research lab">
            <a:extLst>
              <a:ext uri="{FF2B5EF4-FFF2-40B4-BE49-F238E27FC236}">
                <a16:creationId xmlns:a16="http://schemas.microsoft.com/office/drawing/2014/main" xmlns="" id="{8DFC34A8-1D9C-9D49-5A6D-763792C5A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9093" y="167026"/>
            <a:ext cx="1025091" cy="1025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86F65553-6899-3CDF-C922-E808E1A2B230}"/>
              </a:ext>
            </a:extLst>
          </p:cNvPr>
          <p:cNvSpPr txBox="1"/>
          <p:nvPr/>
        </p:nvSpPr>
        <p:spPr>
          <a:xfrm>
            <a:off x="7818924" y="4352520"/>
            <a:ext cx="3224462" cy="1754326"/>
          </a:xfrm>
          <a:prstGeom prst="rect">
            <a:avLst/>
          </a:prstGeom>
          <a:noFill/>
        </p:spPr>
        <p:txBody>
          <a:bodyPr wrap="square" rtlCol="0">
            <a:spAutoFit/>
          </a:bodyPr>
          <a:lstStyle/>
          <a:p>
            <a:pPr marL="285750" indent="-285750">
              <a:buFont typeface="Arial" panose="020B0604020202020204" pitchFamily="34" charset="0"/>
              <a:buChar char="•"/>
            </a:pPr>
            <a:r>
              <a:rPr lang="en-IN" sz="1800" i="0" dirty="0">
                <a:effectLst/>
                <a:latin typeface="Arial" panose="020B0604020202020204" pitchFamily="34" charset="0"/>
              </a:rPr>
              <a:t>Potnuru Jayanth </a:t>
            </a:r>
          </a:p>
          <a:p>
            <a:pPr marL="285750" indent="-285750">
              <a:buFont typeface="Arial" panose="020B0604020202020204" pitchFamily="34" charset="0"/>
              <a:buChar char="•"/>
            </a:pPr>
            <a:r>
              <a:rPr lang="en-IN" sz="1800" i="0" dirty="0">
                <a:effectLst/>
                <a:latin typeface="Arial" panose="020B0604020202020204" pitchFamily="34" charset="0"/>
              </a:rPr>
              <a:t>Kanuri Veeresh </a:t>
            </a:r>
            <a:endParaRPr lang="en-IN" dirty="0">
              <a:latin typeface="Arial" panose="020B0604020202020204" pitchFamily="34" charset="0"/>
            </a:endParaRPr>
          </a:p>
          <a:p>
            <a:pPr marL="285750" indent="-285750">
              <a:buFont typeface="Arial" panose="020B0604020202020204" pitchFamily="34" charset="0"/>
              <a:buChar char="•"/>
            </a:pPr>
            <a:r>
              <a:rPr lang="en-IN" i="0" dirty="0">
                <a:effectLst/>
                <a:latin typeface="Arial" panose="020B0604020202020204" pitchFamily="34" charset="0"/>
              </a:rPr>
              <a:t>Toram Murugesh</a:t>
            </a:r>
          </a:p>
          <a:p>
            <a:pPr marL="285750" indent="-285750">
              <a:buFont typeface="Arial" panose="020B0604020202020204" pitchFamily="34" charset="0"/>
              <a:buChar char="•"/>
            </a:pPr>
            <a:r>
              <a:rPr lang="en-IN" sz="1800" i="0" dirty="0">
                <a:effectLst/>
                <a:latin typeface="Arial" panose="020B0604020202020204" pitchFamily="34" charset="0"/>
              </a:rPr>
              <a:t>Aditi Jaykumar Rokade</a:t>
            </a:r>
          </a:p>
          <a:p>
            <a:pPr marL="285750" indent="-285750">
              <a:buFont typeface="Arial" panose="020B0604020202020204" pitchFamily="34" charset="0"/>
              <a:buChar char="•"/>
            </a:pPr>
            <a:r>
              <a:rPr lang="en-IN" sz="1800" i="0" dirty="0">
                <a:effectLst/>
                <a:latin typeface="Arial" panose="020B0604020202020204" pitchFamily="34" charset="0"/>
              </a:rPr>
              <a:t>Naman Arora</a:t>
            </a:r>
            <a:endParaRPr lang="en-IN" dirty="0">
              <a:latin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rPr>
              <a:t>Mrudula A P</a:t>
            </a:r>
            <a:endParaRPr lang="en-IN" dirty="0"/>
          </a:p>
        </p:txBody>
      </p:sp>
      <p:sp>
        <p:nvSpPr>
          <p:cNvPr id="7" name="TextBox 6">
            <a:extLst>
              <a:ext uri="{FF2B5EF4-FFF2-40B4-BE49-F238E27FC236}">
                <a16:creationId xmlns:a16="http://schemas.microsoft.com/office/drawing/2014/main" xmlns="" id="{14108C36-4D6F-ABB4-DFCC-90ACC9F8DCCC}"/>
              </a:ext>
            </a:extLst>
          </p:cNvPr>
          <p:cNvSpPr txBox="1"/>
          <p:nvPr/>
        </p:nvSpPr>
        <p:spPr>
          <a:xfrm rot="10800000" flipV="1">
            <a:off x="7477224" y="3890855"/>
            <a:ext cx="3031957" cy="461665"/>
          </a:xfrm>
          <a:prstGeom prst="rect">
            <a:avLst/>
          </a:prstGeom>
          <a:noFill/>
        </p:spPr>
        <p:txBody>
          <a:bodyPr wrap="square" rtlCol="0">
            <a:spAutoFit/>
          </a:bodyPr>
          <a:lstStyle/>
          <a:p>
            <a:r>
              <a:rPr lang="en-US" sz="2400" b="1" dirty="0"/>
              <a:t>Team Members</a:t>
            </a:r>
            <a:endParaRPr lang="en-IN" sz="2400" b="1" dirty="0"/>
          </a:p>
        </p:txBody>
      </p:sp>
      <p:sp>
        <p:nvSpPr>
          <p:cNvPr id="8" name="TextBox 7">
            <a:extLst>
              <a:ext uri="{FF2B5EF4-FFF2-40B4-BE49-F238E27FC236}">
                <a16:creationId xmlns:a16="http://schemas.microsoft.com/office/drawing/2014/main" xmlns="" id="{074EBA5E-F7D7-91BD-19A9-C964A018E20E}"/>
              </a:ext>
            </a:extLst>
          </p:cNvPr>
          <p:cNvSpPr txBox="1"/>
          <p:nvPr/>
        </p:nvSpPr>
        <p:spPr>
          <a:xfrm rot="10800000" flipV="1">
            <a:off x="4685899" y="3890855"/>
            <a:ext cx="3031957" cy="461665"/>
          </a:xfrm>
          <a:prstGeom prst="rect">
            <a:avLst/>
          </a:prstGeom>
          <a:noFill/>
        </p:spPr>
        <p:txBody>
          <a:bodyPr wrap="square" rtlCol="0">
            <a:spAutoFit/>
          </a:bodyPr>
          <a:lstStyle/>
          <a:p>
            <a:r>
              <a:rPr lang="en-US" sz="2400" b="1" dirty="0"/>
              <a:t>Team Manager</a:t>
            </a:r>
            <a:endParaRPr lang="en-IN" sz="2400" b="1" dirty="0"/>
          </a:p>
        </p:txBody>
      </p:sp>
      <p:sp>
        <p:nvSpPr>
          <p:cNvPr id="9" name="TextBox 8">
            <a:extLst>
              <a:ext uri="{FF2B5EF4-FFF2-40B4-BE49-F238E27FC236}">
                <a16:creationId xmlns:a16="http://schemas.microsoft.com/office/drawing/2014/main" xmlns="" id="{05A2304C-72AC-EE32-695F-B415FDE633C3}"/>
              </a:ext>
            </a:extLst>
          </p:cNvPr>
          <p:cNvSpPr txBox="1"/>
          <p:nvPr/>
        </p:nvSpPr>
        <p:spPr>
          <a:xfrm>
            <a:off x="4874395" y="4434007"/>
            <a:ext cx="2550695"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Mani Teja</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752DB4F3-8764-9D2E-5421-6C7227D2C5B3}"/>
              </a:ext>
            </a:extLst>
          </p:cNvPr>
          <p:cNvSpPr txBox="1"/>
          <p:nvPr/>
        </p:nvSpPr>
        <p:spPr>
          <a:xfrm rot="10800000" flipV="1">
            <a:off x="5480786" y="3198167"/>
            <a:ext cx="4298481" cy="461665"/>
          </a:xfrm>
          <a:prstGeom prst="rect">
            <a:avLst/>
          </a:prstGeom>
          <a:noFill/>
        </p:spPr>
        <p:txBody>
          <a:bodyPr wrap="square" rtlCol="0">
            <a:spAutoFit/>
          </a:bodyPr>
          <a:lstStyle/>
          <a:p>
            <a:r>
              <a:rPr lang="en-US" sz="2400" b="1" dirty="0">
                <a:solidFill>
                  <a:schemeClr val="accent3">
                    <a:lumMod val="60000"/>
                    <a:lumOff val="40000"/>
                  </a:schemeClr>
                </a:solidFill>
              </a:rPr>
              <a:t>Team Name </a:t>
            </a:r>
            <a:r>
              <a:rPr lang="en-US" sz="2400" b="1" dirty="0"/>
              <a:t>: Code_Mates</a:t>
            </a:r>
            <a:endParaRPr lang="en-IN" sz="2400" b="1" dirty="0"/>
          </a:p>
        </p:txBody>
      </p:sp>
    </p:spTree>
    <p:extLst>
      <p:ext uri="{BB962C8B-B14F-4D97-AF65-F5344CB8AC3E}">
        <p14:creationId xmlns:p14="http://schemas.microsoft.com/office/powerpoint/2010/main" val="2363971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CE5EA7A-7EFE-F28F-3751-275EBF981A2B}"/>
              </a:ext>
            </a:extLst>
          </p:cNvPr>
          <p:cNvSpPr>
            <a:spLocks noGrp="1"/>
          </p:cNvSpPr>
          <p:nvPr>
            <p:ph type="sldNum" sz="quarter" idx="12"/>
          </p:nvPr>
        </p:nvSpPr>
        <p:spPr/>
        <p:txBody>
          <a:bodyPr/>
          <a:lstStyle/>
          <a:p>
            <a:fld id="{18C53D7E-92BA-4357-AC8B-527EE12B3C98}" type="slidenum">
              <a:rPr lang="en-IN" smtClean="0"/>
              <a:t>10</a:t>
            </a:fld>
            <a:endParaRPr lang="en-IN"/>
          </a:p>
        </p:txBody>
      </p:sp>
      <p:sp>
        <p:nvSpPr>
          <p:cNvPr id="4" name="TextBox 3">
            <a:extLst>
              <a:ext uri="{FF2B5EF4-FFF2-40B4-BE49-F238E27FC236}">
                <a16:creationId xmlns:a16="http://schemas.microsoft.com/office/drawing/2014/main" xmlns="" id="{FE25CEE1-74E3-4101-7CF6-342CFF365D9C}"/>
              </a:ext>
            </a:extLst>
          </p:cNvPr>
          <p:cNvSpPr txBox="1"/>
          <p:nvPr/>
        </p:nvSpPr>
        <p:spPr>
          <a:xfrm>
            <a:off x="323015" y="295729"/>
            <a:ext cx="9942897" cy="4803494"/>
          </a:xfrm>
          <a:prstGeom prst="rect">
            <a:avLst/>
          </a:prstGeom>
          <a:noFill/>
        </p:spPr>
        <p:txBody>
          <a:bodyPr wrap="square">
            <a:spAutoFit/>
          </a:bodyPr>
          <a:lstStyle/>
          <a:p>
            <a:pPr marL="57150" lvl="0" indent="0" algn="l" rtl="0">
              <a:lnSpc>
                <a:spcPct val="115000"/>
              </a:lnSpc>
              <a:spcBef>
                <a:spcPts val="600"/>
              </a:spcBef>
              <a:spcAft>
                <a:spcPts val="0"/>
              </a:spcAft>
              <a:buSzPct val="32578"/>
              <a:buNone/>
            </a:pPr>
            <a:r>
              <a:rPr lang="en-US" sz="2400" b="1" dirty="0">
                <a:latin typeface="Arial"/>
                <a:ea typeface="Arial"/>
                <a:cs typeface="Arial"/>
                <a:sym typeface="Arial"/>
              </a:rPr>
              <a:t>Distribution of data points among is_duplicate (Target column)</a:t>
            </a:r>
          </a:p>
          <a:p>
            <a:pPr marL="57150" lvl="0" indent="0" algn="l" rtl="0">
              <a:lnSpc>
                <a:spcPct val="115000"/>
              </a:lnSpc>
              <a:spcBef>
                <a:spcPts val="600"/>
              </a:spcBef>
              <a:spcAft>
                <a:spcPts val="0"/>
              </a:spcAft>
              <a:buSzPct val="32578"/>
              <a:buNone/>
            </a:pPr>
            <a:endParaRPr lang="en-US" sz="2400" b="1" dirty="0"/>
          </a:p>
          <a:p>
            <a:pPr marL="72598" lvl="0" algn="l" rtl="0">
              <a:lnSpc>
                <a:spcPct val="115000"/>
              </a:lnSpc>
              <a:spcBef>
                <a:spcPts val="600"/>
              </a:spcBef>
              <a:spcAft>
                <a:spcPts val="0"/>
              </a:spcAft>
              <a:buClr>
                <a:schemeClr val="dk1"/>
              </a:buClr>
              <a:buSzPct val="100000"/>
            </a:pPr>
            <a:r>
              <a:rPr lang="en-US" sz="1800" dirty="0"/>
              <a:t>Out of </a:t>
            </a:r>
            <a:r>
              <a:rPr lang="en-US" dirty="0"/>
              <a:t>404290 datapoints, we have</a:t>
            </a:r>
          </a:p>
          <a:p>
            <a:pPr marL="358348" lvl="0" indent="-285750" algn="l" rtl="0">
              <a:lnSpc>
                <a:spcPct val="115000"/>
              </a:lnSpc>
              <a:spcBef>
                <a:spcPts val="600"/>
              </a:spcBef>
              <a:spcAft>
                <a:spcPts val="0"/>
              </a:spcAft>
              <a:buClr>
                <a:schemeClr val="tx1"/>
              </a:buClr>
              <a:buSzPct val="100000"/>
              <a:buFont typeface="Arial" panose="020B0604020202020204" pitchFamily="34" charset="0"/>
              <a:buChar char="•"/>
            </a:pPr>
            <a:r>
              <a:rPr lang="en-US" sz="1800" dirty="0"/>
              <a:t>No. of non-duplicate data points(0) are </a:t>
            </a:r>
            <a:r>
              <a:rPr lang="en-US" sz="1800" b="1" dirty="0"/>
              <a:t>255027 </a:t>
            </a:r>
            <a:r>
              <a:rPr lang="en-US" b="1" dirty="0"/>
              <a:t> </a:t>
            </a:r>
            <a:r>
              <a:rPr lang="en-US" dirty="0"/>
              <a:t>i.e</a:t>
            </a:r>
            <a:r>
              <a:rPr lang="en-US" b="1" dirty="0"/>
              <a:t>. </a:t>
            </a:r>
            <a:r>
              <a:rPr lang="en-US" sz="1800" b="1" dirty="0"/>
              <a:t>63.08 %</a:t>
            </a:r>
            <a:endParaRPr lang="en-US" b="1" dirty="0"/>
          </a:p>
          <a:p>
            <a:pPr marL="358348" lvl="0" indent="-285750" algn="l" rtl="0">
              <a:lnSpc>
                <a:spcPct val="115000"/>
              </a:lnSpc>
              <a:spcBef>
                <a:spcPts val="600"/>
              </a:spcBef>
              <a:spcAft>
                <a:spcPts val="0"/>
              </a:spcAft>
              <a:buClr>
                <a:schemeClr val="tx1"/>
              </a:buClr>
              <a:buSzPct val="100000"/>
              <a:buFont typeface="Arial" panose="020B0604020202020204" pitchFamily="34" charset="0"/>
              <a:buChar char="•"/>
            </a:pPr>
            <a:r>
              <a:rPr lang="en-US" sz="1800" dirty="0"/>
              <a:t>No. of duplicate data points(1) are </a:t>
            </a:r>
            <a:r>
              <a:rPr lang="en-US" sz="1800" b="1" dirty="0"/>
              <a:t>149263 </a:t>
            </a:r>
            <a:r>
              <a:rPr lang="en-US" sz="1800" dirty="0"/>
              <a:t>i.e. </a:t>
            </a:r>
            <a:r>
              <a:rPr lang="en-US" sz="1800" b="1" dirty="0"/>
              <a:t>36.92 %</a:t>
            </a:r>
          </a:p>
          <a:p>
            <a:pPr marL="358348" lvl="0" indent="-285750" algn="l" rtl="0">
              <a:lnSpc>
                <a:spcPct val="115000"/>
              </a:lnSpc>
              <a:spcBef>
                <a:spcPts val="600"/>
              </a:spcBef>
              <a:spcAft>
                <a:spcPts val="0"/>
              </a:spcAft>
              <a:buClr>
                <a:schemeClr val="tx1"/>
              </a:buClr>
              <a:buSzPct val="100000"/>
              <a:buFont typeface="Arial" panose="020B0604020202020204" pitchFamily="34" charset="0"/>
              <a:buChar char="•"/>
            </a:pPr>
            <a:r>
              <a:rPr lang="en-US" sz="1800" dirty="0">
                <a:latin typeface="Arial"/>
                <a:ea typeface="Arial"/>
                <a:cs typeface="Arial"/>
                <a:sym typeface="Arial"/>
              </a:rPr>
              <a:t>The dataset given is an </a:t>
            </a:r>
            <a:r>
              <a:rPr lang="en-US" sz="1800" b="1" dirty="0">
                <a:latin typeface="Arial"/>
                <a:ea typeface="Arial"/>
                <a:cs typeface="Arial"/>
                <a:sym typeface="Arial"/>
              </a:rPr>
              <a:t>imbalanced dataset.</a:t>
            </a:r>
            <a:endParaRPr lang="en-US" sz="1800" b="1" dirty="0"/>
          </a:p>
          <a:p>
            <a:pPr marL="72598" lvl="0" algn="l" rtl="0">
              <a:lnSpc>
                <a:spcPct val="115000"/>
              </a:lnSpc>
              <a:spcBef>
                <a:spcPts val="0"/>
              </a:spcBef>
              <a:spcAft>
                <a:spcPts val="0"/>
              </a:spcAft>
              <a:buClr>
                <a:schemeClr val="dk1"/>
              </a:buClr>
              <a:buSzPct val="100000"/>
            </a:pPr>
            <a:r>
              <a:rPr lang="en-US" dirty="0"/>
              <a:t>	</a:t>
            </a:r>
          </a:p>
          <a:p>
            <a:pPr marL="72598" lvl="0" algn="l" rtl="0">
              <a:lnSpc>
                <a:spcPct val="115000"/>
              </a:lnSpc>
              <a:spcBef>
                <a:spcPts val="0"/>
              </a:spcBef>
              <a:spcAft>
                <a:spcPts val="0"/>
              </a:spcAft>
              <a:buClr>
                <a:schemeClr val="dk1"/>
              </a:buClr>
              <a:buSzPct val="100000"/>
            </a:pPr>
            <a:endParaRPr lang="en-US" sz="1800" dirty="0">
              <a:latin typeface="Arial"/>
              <a:ea typeface="Arial"/>
              <a:cs typeface="Arial"/>
              <a:sym typeface="Arial"/>
            </a:endParaRPr>
          </a:p>
          <a:p>
            <a:pPr marL="72598" lvl="0" algn="l" rtl="0">
              <a:lnSpc>
                <a:spcPct val="115000"/>
              </a:lnSpc>
              <a:spcBef>
                <a:spcPts val="0"/>
              </a:spcBef>
              <a:spcAft>
                <a:spcPts val="0"/>
              </a:spcAft>
              <a:buClr>
                <a:schemeClr val="dk1"/>
              </a:buClr>
              <a:buSzPct val="100000"/>
            </a:pPr>
            <a:endParaRPr lang="en-US" dirty="0">
              <a:latin typeface="Arial"/>
              <a:ea typeface="Arial"/>
              <a:cs typeface="Arial"/>
              <a:sym typeface="Arial"/>
            </a:endParaRPr>
          </a:p>
          <a:p>
            <a:pPr marL="72598" lvl="0" algn="l" rtl="0">
              <a:lnSpc>
                <a:spcPct val="115000"/>
              </a:lnSpc>
              <a:spcBef>
                <a:spcPts val="0"/>
              </a:spcBef>
              <a:spcAft>
                <a:spcPts val="0"/>
              </a:spcAft>
              <a:buClr>
                <a:schemeClr val="dk1"/>
              </a:buClr>
              <a:buSzPct val="100000"/>
            </a:pPr>
            <a:endParaRPr lang="en-US" sz="1800" dirty="0">
              <a:latin typeface="Arial"/>
              <a:ea typeface="Arial"/>
              <a:cs typeface="Arial"/>
              <a:sym typeface="Arial"/>
            </a:endParaRPr>
          </a:p>
          <a:p>
            <a:pPr marL="72598" lvl="0" rtl="0">
              <a:lnSpc>
                <a:spcPct val="115000"/>
              </a:lnSpc>
              <a:spcBef>
                <a:spcPts val="0"/>
              </a:spcBef>
              <a:spcAft>
                <a:spcPts val="0"/>
              </a:spcAft>
              <a:buClr>
                <a:schemeClr val="dk1"/>
              </a:buClr>
              <a:buSzPct val="100000"/>
            </a:pPr>
            <a:r>
              <a:rPr lang="en-US" dirty="0">
                <a:latin typeface="Arial"/>
                <a:ea typeface="Arial"/>
                <a:cs typeface="Arial"/>
                <a:sym typeface="Arial"/>
              </a:rPr>
              <a:t>The figure represents B</a:t>
            </a:r>
            <a:r>
              <a:rPr lang="en-US" sz="1800" dirty="0">
                <a:latin typeface="Arial"/>
                <a:ea typeface="Arial"/>
                <a:cs typeface="Arial"/>
                <a:sym typeface="Arial"/>
              </a:rPr>
              <a:t>ar plot of </a:t>
            </a:r>
          </a:p>
          <a:p>
            <a:pPr marL="72598" lvl="0" rtl="0">
              <a:lnSpc>
                <a:spcPct val="115000"/>
              </a:lnSpc>
              <a:spcBef>
                <a:spcPts val="0"/>
              </a:spcBef>
              <a:spcAft>
                <a:spcPts val="0"/>
              </a:spcAft>
              <a:buClr>
                <a:schemeClr val="dk1"/>
              </a:buClr>
              <a:buSzPct val="100000"/>
            </a:pPr>
            <a:r>
              <a:rPr lang="en-US" sz="1800" dirty="0">
                <a:latin typeface="Arial"/>
                <a:ea typeface="Arial"/>
                <a:cs typeface="Arial"/>
                <a:sym typeface="Arial"/>
              </a:rPr>
              <a:t>Number of duplicate(similar) </a:t>
            </a:r>
          </a:p>
          <a:p>
            <a:pPr marL="72598" lvl="0" rtl="0">
              <a:lnSpc>
                <a:spcPct val="115000"/>
              </a:lnSpc>
              <a:spcBef>
                <a:spcPts val="0"/>
              </a:spcBef>
              <a:spcAft>
                <a:spcPts val="0"/>
              </a:spcAft>
              <a:buClr>
                <a:schemeClr val="dk1"/>
              </a:buClr>
              <a:buSzPct val="100000"/>
            </a:pPr>
            <a:r>
              <a:rPr lang="en-US" sz="1800" dirty="0">
                <a:latin typeface="Arial"/>
                <a:ea typeface="Arial"/>
                <a:cs typeface="Arial"/>
                <a:sym typeface="Arial"/>
              </a:rPr>
              <a:t>and non-duplicate(non similar) questions.</a:t>
            </a:r>
          </a:p>
        </p:txBody>
      </p:sp>
      <p:pic>
        <p:nvPicPr>
          <p:cNvPr id="1026" name="Picture 2">
            <a:extLst>
              <a:ext uri="{FF2B5EF4-FFF2-40B4-BE49-F238E27FC236}">
                <a16:creationId xmlns:a16="http://schemas.microsoft.com/office/drawing/2014/main" xmlns="" id="{C5733A69-4D19-1DD2-B9F2-33CDB9FE5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006" y="2603169"/>
            <a:ext cx="5085247" cy="3959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261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A3F778D-21BA-98C7-1A6A-ADBBC36A2095}"/>
              </a:ext>
            </a:extLst>
          </p:cNvPr>
          <p:cNvSpPr>
            <a:spLocks noGrp="1"/>
          </p:cNvSpPr>
          <p:nvPr>
            <p:ph type="sldNum" sz="quarter" idx="12"/>
          </p:nvPr>
        </p:nvSpPr>
        <p:spPr/>
        <p:txBody>
          <a:bodyPr/>
          <a:lstStyle/>
          <a:p>
            <a:fld id="{18C53D7E-92BA-4357-AC8B-527EE12B3C98}" type="slidenum">
              <a:rPr lang="en-IN" smtClean="0"/>
              <a:t>11</a:t>
            </a:fld>
            <a:endParaRPr lang="en-IN"/>
          </a:p>
        </p:txBody>
      </p:sp>
      <p:sp>
        <p:nvSpPr>
          <p:cNvPr id="4" name="TextBox 3">
            <a:extLst>
              <a:ext uri="{FF2B5EF4-FFF2-40B4-BE49-F238E27FC236}">
                <a16:creationId xmlns:a16="http://schemas.microsoft.com/office/drawing/2014/main" xmlns="" id="{11F515D7-8DFC-DF65-317B-0FFFD980AF56}"/>
              </a:ext>
            </a:extLst>
          </p:cNvPr>
          <p:cNvSpPr txBox="1"/>
          <p:nvPr/>
        </p:nvSpPr>
        <p:spPr>
          <a:xfrm>
            <a:off x="517357" y="520543"/>
            <a:ext cx="8953902" cy="767198"/>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100"/>
              <a:buFont typeface="Arial"/>
              <a:buNone/>
            </a:pPr>
            <a:r>
              <a:rPr lang="en-US" sz="2000" b="1" i="0" u="none" strike="noStrike" cap="none" dirty="0">
                <a:latin typeface="Arial"/>
                <a:ea typeface="Arial"/>
                <a:cs typeface="Arial"/>
                <a:sym typeface="Arial"/>
              </a:rPr>
              <a:t>Analysis of qid columns :</a:t>
            </a:r>
            <a:endParaRPr lang="en-US" sz="2000" b="1" dirty="0"/>
          </a:p>
          <a:p>
            <a:pPr marL="76200" lvl="0" algn="l" rtl="0">
              <a:lnSpc>
                <a:spcPct val="115000"/>
              </a:lnSpc>
              <a:spcBef>
                <a:spcPts val="600"/>
              </a:spcBef>
              <a:spcAft>
                <a:spcPts val="0"/>
              </a:spcAft>
              <a:buClr>
                <a:schemeClr val="dk1"/>
              </a:buClr>
              <a:buSzPts val="2400"/>
            </a:pPr>
            <a:r>
              <a:rPr lang="en-US" sz="1800" dirty="0"/>
              <a:t>Total no. unique and repeated qids are 537933 and 111780 respectively</a:t>
            </a:r>
            <a:endParaRPr lang="en-IN" dirty="0"/>
          </a:p>
        </p:txBody>
      </p:sp>
      <p:pic>
        <p:nvPicPr>
          <p:cNvPr id="2050" name="Picture 2">
            <a:extLst>
              <a:ext uri="{FF2B5EF4-FFF2-40B4-BE49-F238E27FC236}">
                <a16:creationId xmlns:a16="http://schemas.microsoft.com/office/drawing/2014/main" xmlns="" id="{1CC497DB-0DAB-81A7-0DDA-4C5618D71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401" y="1898082"/>
            <a:ext cx="521017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755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93360E4-BEEF-8597-98F8-8699FDB59B85}"/>
              </a:ext>
            </a:extLst>
          </p:cNvPr>
          <p:cNvSpPr>
            <a:spLocks noGrp="1"/>
          </p:cNvSpPr>
          <p:nvPr>
            <p:ph type="sldNum" sz="quarter" idx="12"/>
          </p:nvPr>
        </p:nvSpPr>
        <p:spPr/>
        <p:txBody>
          <a:bodyPr/>
          <a:lstStyle/>
          <a:p>
            <a:fld id="{18C53D7E-92BA-4357-AC8B-527EE12B3C98}" type="slidenum">
              <a:rPr lang="en-IN" smtClean="0"/>
              <a:t>12</a:t>
            </a:fld>
            <a:endParaRPr lang="en-IN"/>
          </a:p>
        </p:txBody>
      </p:sp>
      <p:sp>
        <p:nvSpPr>
          <p:cNvPr id="4" name="TextBox 3">
            <a:extLst>
              <a:ext uri="{FF2B5EF4-FFF2-40B4-BE49-F238E27FC236}">
                <a16:creationId xmlns:a16="http://schemas.microsoft.com/office/drawing/2014/main" xmlns="" id="{868B6982-2F99-123B-B28C-6FA5BF2D51DE}"/>
              </a:ext>
            </a:extLst>
          </p:cNvPr>
          <p:cNvSpPr txBox="1"/>
          <p:nvPr/>
        </p:nvSpPr>
        <p:spPr>
          <a:xfrm>
            <a:off x="866274" y="845259"/>
            <a:ext cx="10603598" cy="5025478"/>
          </a:xfrm>
          <a:prstGeom prst="rect">
            <a:avLst/>
          </a:prstGeom>
          <a:noFill/>
        </p:spPr>
        <p:txBody>
          <a:bodyPr wrap="square">
            <a:spAutoFit/>
          </a:bodyPr>
          <a:lstStyle/>
          <a:p>
            <a:pPr marL="0" lvl="0" indent="0" algn="just" rtl="0">
              <a:lnSpc>
                <a:spcPct val="150000"/>
              </a:lnSpc>
              <a:spcBef>
                <a:spcPts val="1200"/>
              </a:spcBef>
              <a:spcAft>
                <a:spcPts val="0"/>
              </a:spcAft>
              <a:buNone/>
            </a:pPr>
            <a:r>
              <a:rPr lang="en-US" sz="2400" b="1" dirty="0"/>
              <a:t>Data Preprocessing</a:t>
            </a:r>
          </a:p>
          <a:p>
            <a:pPr marL="0" lvl="0" indent="0" algn="just" rtl="0">
              <a:lnSpc>
                <a:spcPct val="150000"/>
              </a:lnSpc>
              <a:spcBef>
                <a:spcPts val="1200"/>
              </a:spcBef>
              <a:spcAft>
                <a:spcPts val="0"/>
              </a:spcAft>
              <a:buNone/>
            </a:pPr>
            <a:r>
              <a:rPr lang="en-US" sz="1800" dirty="0"/>
              <a:t>We have performed the below steps on question1 and question2 columns of the dataset:</a:t>
            </a:r>
          </a:p>
          <a:p>
            <a:pPr marL="381000" lvl="0" indent="-285750" algn="just" rtl="0">
              <a:lnSpc>
                <a:spcPct val="150000"/>
              </a:lnSpc>
              <a:spcBef>
                <a:spcPts val="600"/>
              </a:spcBef>
              <a:spcAft>
                <a:spcPts val="0"/>
              </a:spcAft>
              <a:buClr>
                <a:schemeClr val="tx1"/>
              </a:buClr>
              <a:buSzPts val="2100"/>
              <a:buFont typeface="Arial" panose="020B0604020202020204" pitchFamily="34" charset="0"/>
              <a:buChar char="•"/>
            </a:pPr>
            <a:r>
              <a:rPr lang="en-US" sz="1800" dirty="0"/>
              <a:t>Convert entire text to lowercase using “</a:t>
            </a:r>
            <a:r>
              <a:rPr lang="en-US" sz="1800" b="1" dirty="0"/>
              <a:t>lower() </a:t>
            </a:r>
            <a:r>
              <a:rPr lang="en-US" sz="1800" dirty="0"/>
              <a:t>function”.</a:t>
            </a:r>
          </a:p>
          <a:p>
            <a:pPr marL="381000" lvl="0" indent="-285750" algn="just" rtl="0">
              <a:lnSpc>
                <a:spcPct val="150000"/>
              </a:lnSpc>
              <a:spcBef>
                <a:spcPts val="600"/>
              </a:spcBef>
              <a:spcAft>
                <a:spcPts val="0"/>
              </a:spcAft>
              <a:buClr>
                <a:schemeClr val="tx1"/>
              </a:buClr>
              <a:buSzPts val="2100"/>
              <a:buFont typeface="Arial" panose="020B0604020202020204" pitchFamily="34" charset="0"/>
              <a:buChar char="•"/>
            </a:pPr>
            <a:r>
              <a:rPr lang="en-US" sz="1800" dirty="0"/>
              <a:t>Replace Special Characters and some numbers with their respective string equivalents using “</a:t>
            </a:r>
            <a:r>
              <a:rPr lang="en-US" sz="1800" b="1" dirty="0"/>
              <a:t>replace() </a:t>
            </a:r>
            <a:r>
              <a:rPr lang="en-US" sz="1800" dirty="0"/>
              <a:t>function”.</a:t>
            </a:r>
          </a:p>
          <a:p>
            <a:pPr marL="381000" lvl="0" indent="-285750" algn="just" rtl="0">
              <a:lnSpc>
                <a:spcPct val="150000"/>
              </a:lnSpc>
              <a:spcBef>
                <a:spcPts val="600"/>
              </a:spcBef>
              <a:spcAft>
                <a:spcPts val="0"/>
              </a:spcAft>
              <a:buClr>
                <a:schemeClr val="tx1"/>
              </a:buClr>
              <a:buSzPts val="2100"/>
              <a:buFont typeface="Arial" panose="020B0604020202020204" pitchFamily="34" charset="0"/>
              <a:buChar char="•"/>
            </a:pPr>
            <a:r>
              <a:rPr lang="en-US" sz="1800" dirty="0"/>
              <a:t>Remove Special Characters using “</a:t>
            </a:r>
            <a:r>
              <a:rPr lang="en-US" sz="1800" b="1" dirty="0"/>
              <a:t>regex</a:t>
            </a:r>
            <a:r>
              <a:rPr lang="en-US" sz="1800" dirty="0"/>
              <a:t>”.</a:t>
            </a:r>
          </a:p>
          <a:p>
            <a:pPr marL="381000" lvl="0" indent="-285750" algn="just" rtl="0">
              <a:lnSpc>
                <a:spcPct val="150000"/>
              </a:lnSpc>
              <a:spcBef>
                <a:spcPts val="600"/>
              </a:spcBef>
              <a:spcAft>
                <a:spcPts val="0"/>
              </a:spcAft>
              <a:buClr>
                <a:schemeClr val="tx1"/>
              </a:buClr>
              <a:buSzPts val="2100"/>
              <a:buFont typeface="Arial" panose="020B0604020202020204" pitchFamily="34" charset="0"/>
              <a:buChar char="•"/>
            </a:pPr>
            <a:r>
              <a:rPr lang="en-US" sz="1800" dirty="0"/>
              <a:t>Expanding Contractions by first defining them and then replacing it.</a:t>
            </a:r>
            <a:endParaRPr lang="en-US" b="1" dirty="0"/>
          </a:p>
          <a:p>
            <a:pPr marL="381000" lvl="0" indent="-285750" algn="just" rtl="0">
              <a:lnSpc>
                <a:spcPct val="150000"/>
              </a:lnSpc>
              <a:spcBef>
                <a:spcPts val="600"/>
              </a:spcBef>
              <a:spcAft>
                <a:spcPts val="0"/>
              </a:spcAft>
              <a:buClr>
                <a:schemeClr val="tx1"/>
              </a:buClr>
              <a:buSzPts val="2100"/>
              <a:buFont typeface="Arial" panose="020B0604020202020204" pitchFamily="34" charset="0"/>
              <a:buChar char="•"/>
            </a:pPr>
            <a:r>
              <a:rPr lang="en-US" sz="1800" dirty="0"/>
              <a:t>Remove html tags using “</a:t>
            </a:r>
            <a:r>
              <a:rPr lang="en-US" sz="1800" b="1" dirty="0" err="1"/>
              <a:t>beautifulsoup</a:t>
            </a:r>
            <a:r>
              <a:rPr lang="en-US" sz="1800" dirty="0"/>
              <a:t>”.</a:t>
            </a:r>
          </a:p>
          <a:p>
            <a:pPr marL="381000" lvl="0" indent="-285750" algn="just" rtl="0">
              <a:lnSpc>
                <a:spcPct val="150000"/>
              </a:lnSpc>
              <a:spcBef>
                <a:spcPts val="600"/>
              </a:spcBef>
              <a:spcAft>
                <a:spcPts val="0"/>
              </a:spcAft>
              <a:buClr>
                <a:schemeClr val="tx1"/>
              </a:buClr>
              <a:buSzPts val="2100"/>
              <a:buFont typeface="Arial" panose="020B0604020202020204" pitchFamily="34" charset="0"/>
              <a:buChar char="•"/>
            </a:pPr>
            <a:r>
              <a:rPr lang="en-US" sz="1800" dirty="0"/>
              <a:t>Remove Punctuations using “</a:t>
            </a:r>
            <a:r>
              <a:rPr lang="en-US" sz="1800" b="1" dirty="0"/>
              <a:t>regex</a:t>
            </a:r>
            <a:r>
              <a:rPr lang="en-US" sz="1800" dirty="0"/>
              <a:t>”</a:t>
            </a:r>
          </a:p>
          <a:p>
            <a:pPr marL="381000" lvl="0" indent="-285750" algn="just" rtl="0">
              <a:lnSpc>
                <a:spcPct val="150000"/>
              </a:lnSpc>
              <a:spcBef>
                <a:spcPts val="600"/>
              </a:spcBef>
              <a:spcAft>
                <a:spcPts val="0"/>
              </a:spcAft>
              <a:buClr>
                <a:schemeClr val="tx1"/>
              </a:buClr>
              <a:buSzPts val="2100"/>
              <a:buFont typeface="Arial" panose="020B0604020202020204" pitchFamily="34" charset="0"/>
              <a:buChar char="•"/>
            </a:pPr>
            <a:r>
              <a:rPr lang="en-US" sz="1800" dirty="0"/>
              <a:t>Remove Stop words using “</a:t>
            </a:r>
            <a:r>
              <a:rPr lang="en-US" sz="1800" b="1" dirty="0"/>
              <a:t>nltk-stopwords</a:t>
            </a:r>
            <a:r>
              <a:rPr lang="en-US" sz="1800" dirty="0"/>
              <a:t>”.</a:t>
            </a:r>
          </a:p>
        </p:txBody>
      </p:sp>
    </p:spTree>
    <p:extLst>
      <p:ext uri="{BB962C8B-B14F-4D97-AF65-F5344CB8AC3E}">
        <p14:creationId xmlns:p14="http://schemas.microsoft.com/office/powerpoint/2010/main" val="1182910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795E4A2-8550-90B1-CE4A-D89764CACB1D}"/>
              </a:ext>
            </a:extLst>
          </p:cNvPr>
          <p:cNvSpPr>
            <a:spLocks noGrp="1"/>
          </p:cNvSpPr>
          <p:nvPr>
            <p:ph type="sldNum" sz="quarter" idx="12"/>
          </p:nvPr>
        </p:nvSpPr>
        <p:spPr/>
        <p:txBody>
          <a:bodyPr/>
          <a:lstStyle/>
          <a:p>
            <a:fld id="{18C53D7E-92BA-4357-AC8B-527EE12B3C98}" type="slidenum">
              <a:rPr lang="en-IN" smtClean="0"/>
              <a:t>13</a:t>
            </a:fld>
            <a:endParaRPr lang="en-IN"/>
          </a:p>
        </p:txBody>
      </p:sp>
      <p:pic>
        <p:nvPicPr>
          <p:cNvPr id="4" name="Picture 3">
            <a:extLst>
              <a:ext uri="{FF2B5EF4-FFF2-40B4-BE49-F238E27FC236}">
                <a16:creationId xmlns:a16="http://schemas.microsoft.com/office/drawing/2014/main" xmlns="" id="{9C8BBEA7-5F01-6E53-723F-2675D8AF7626}"/>
              </a:ext>
            </a:extLst>
          </p:cNvPr>
          <p:cNvPicPr>
            <a:picLocks noChangeAspect="1"/>
          </p:cNvPicPr>
          <p:nvPr/>
        </p:nvPicPr>
        <p:blipFill>
          <a:blip r:embed="rId2"/>
          <a:stretch>
            <a:fillRect/>
          </a:stretch>
        </p:blipFill>
        <p:spPr>
          <a:xfrm>
            <a:off x="115503" y="2872456"/>
            <a:ext cx="11964202" cy="2404259"/>
          </a:xfrm>
          <a:prstGeom prst="rect">
            <a:avLst/>
          </a:prstGeom>
        </p:spPr>
      </p:pic>
      <p:sp>
        <p:nvSpPr>
          <p:cNvPr id="6" name="TextBox 5">
            <a:extLst>
              <a:ext uri="{FF2B5EF4-FFF2-40B4-BE49-F238E27FC236}">
                <a16:creationId xmlns:a16="http://schemas.microsoft.com/office/drawing/2014/main" xmlns="" id="{2A55F024-3F0C-62BC-5C51-56C0B4BD2DCF}"/>
              </a:ext>
            </a:extLst>
          </p:cNvPr>
          <p:cNvSpPr txBox="1"/>
          <p:nvPr/>
        </p:nvSpPr>
        <p:spPr>
          <a:xfrm>
            <a:off x="1001261" y="681943"/>
            <a:ext cx="8392996" cy="1285993"/>
          </a:xfrm>
          <a:prstGeom prst="rect">
            <a:avLst/>
          </a:prstGeom>
          <a:noFill/>
        </p:spPr>
        <p:txBody>
          <a:bodyPr wrap="square">
            <a:spAutoFit/>
          </a:bodyPr>
          <a:lstStyle/>
          <a:p>
            <a:pPr marL="457200" lvl="0" indent="-365125" algn="just" rtl="0">
              <a:lnSpc>
                <a:spcPct val="150000"/>
              </a:lnSpc>
              <a:spcBef>
                <a:spcPts val="0"/>
              </a:spcBef>
              <a:spcAft>
                <a:spcPts val="0"/>
              </a:spcAft>
              <a:buClr>
                <a:schemeClr val="tx1"/>
              </a:buClr>
              <a:buSzPts val="2150"/>
              <a:buFont typeface="Arial"/>
              <a:buChar char="●"/>
            </a:pPr>
            <a:r>
              <a:rPr lang="en-US" sz="1800" dirty="0"/>
              <a:t>Apply Tokenization using “</a:t>
            </a:r>
            <a:r>
              <a:rPr lang="en-US" sz="1800" b="1" dirty="0"/>
              <a:t>split() </a:t>
            </a:r>
            <a:r>
              <a:rPr lang="en-US" sz="1800" dirty="0"/>
              <a:t>function”.</a:t>
            </a:r>
          </a:p>
          <a:p>
            <a:pPr marL="457200" lvl="0" indent="-365125" algn="just" rtl="0">
              <a:lnSpc>
                <a:spcPct val="150000"/>
              </a:lnSpc>
              <a:spcBef>
                <a:spcPts val="0"/>
              </a:spcBef>
              <a:spcAft>
                <a:spcPts val="0"/>
              </a:spcAft>
              <a:buClr>
                <a:schemeClr val="tx1"/>
              </a:buClr>
              <a:buSzPts val="2150"/>
              <a:buFont typeface="Arial"/>
              <a:buChar char="●"/>
            </a:pPr>
            <a:r>
              <a:rPr lang="en-US" sz="1800" dirty="0"/>
              <a:t>Apply Stemming using “</a:t>
            </a:r>
            <a:r>
              <a:rPr lang="en-US" sz="1800" b="1" dirty="0" err="1"/>
              <a:t>nltk-PorterStemmer</a:t>
            </a:r>
            <a:r>
              <a:rPr lang="en-US" sz="1800" dirty="0"/>
              <a:t>”.</a:t>
            </a:r>
          </a:p>
          <a:p>
            <a:pPr marL="457200" lvl="0" indent="-365125" algn="just" rtl="0">
              <a:lnSpc>
                <a:spcPct val="150000"/>
              </a:lnSpc>
              <a:spcBef>
                <a:spcPts val="0"/>
              </a:spcBef>
              <a:spcAft>
                <a:spcPts val="0"/>
              </a:spcAft>
              <a:buClr>
                <a:schemeClr val="tx1"/>
              </a:buClr>
              <a:buSzPts val="2150"/>
              <a:buFont typeface="Arial"/>
              <a:buChar char="●"/>
            </a:pPr>
            <a:r>
              <a:rPr lang="en-US" sz="1800" dirty="0"/>
              <a:t>Apply Lemmatization using “</a:t>
            </a:r>
            <a:r>
              <a:rPr lang="en-US" sz="1800" b="1" dirty="0"/>
              <a:t>nltk-wordnetLemmatizer</a:t>
            </a:r>
            <a:r>
              <a:rPr lang="en-US" sz="1800" dirty="0"/>
              <a:t>”.</a:t>
            </a:r>
          </a:p>
        </p:txBody>
      </p:sp>
    </p:spTree>
    <p:extLst>
      <p:ext uri="{BB962C8B-B14F-4D97-AF65-F5344CB8AC3E}">
        <p14:creationId xmlns:p14="http://schemas.microsoft.com/office/powerpoint/2010/main" val="392433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B4A81C3-7370-C1E0-9C32-59A1B8F83B7F}"/>
              </a:ext>
            </a:extLst>
          </p:cNvPr>
          <p:cNvSpPr>
            <a:spLocks noGrp="1"/>
          </p:cNvSpPr>
          <p:nvPr>
            <p:ph type="sldNum" sz="quarter" idx="12"/>
          </p:nvPr>
        </p:nvSpPr>
        <p:spPr/>
        <p:txBody>
          <a:bodyPr/>
          <a:lstStyle/>
          <a:p>
            <a:fld id="{18C53D7E-92BA-4357-AC8B-527EE12B3C98}" type="slidenum">
              <a:rPr lang="en-IN" smtClean="0"/>
              <a:t>14</a:t>
            </a:fld>
            <a:endParaRPr lang="en-IN"/>
          </a:p>
        </p:txBody>
      </p:sp>
      <p:sp>
        <p:nvSpPr>
          <p:cNvPr id="3" name="TextBox 2">
            <a:extLst>
              <a:ext uri="{FF2B5EF4-FFF2-40B4-BE49-F238E27FC236}">
                <a16:creationId xmlns:a16="http://schemas.microsoft.com/office/drawing/2014/main" xmlns="" id="{849E9A32-B8EC-9483-55BD-0F546F235313}"/>
              </a:ext>
            </a:extLst>
          </p:cNvPr>
          <p:cNvSpPr txBox="1"/>
          <p:nvPr/>
        </p:nvSpPr>
        <p:spPr>
          <a:xfrm>
            <a:off x="4159060" y="3152315"/>
            <a:ext cx="2989473" cy="584775"/>
          </a:xfrm>
          <a:prstGeom prst="rect">
            <a:avLst/>
          </a:prstGeom>
          <a:noFill/>
        </p:spPr>
        <p:txBody>
          <a:bodyPr wrap="none" rtlCol="0">
            <a:spAutoFit/>
          </a:bodyPr>
          <a:lstStyle/>
          <a:p>
            <a:pPr algn="ctr"/>
            <a:r>
              <a:rPr lang="en-US" sz="3200" dirty="0">
                <a:latin typeface="Arial Black" panose="020B0A04020102020204" pitchFamily="34" charset="0"/>
              </a:rPr>
              <a:t>Word Clouds</a:t>
            </a:r>
            <a:endParaRPr lang="en-IN" sz="3200" dirty="0">
              <a:latin typeface="Arial Black" panose="020B0A04020102020204" pitchFamily="34" charset="0"/>
            </a:endParaRPr>
          </a:p>
        </p:txBody>
      </p:sp>
      <p:pic>
        <p:nvPicPr>
          <p:cNvPr id="5" name="Picture 4">
            <a:extLst>
              <a:ext uri="{FF2B5EF4-FFF2-40B4-BE49-F238E27FC236}">
                <a16:creationId xmlns:a16="http://schemas.microsoft.com/office/drawing/2014/main" xmlns="" id="{F4F39517-2B36-C9C4-2EDF-9B137E288953}"/>
              </a:ext>
            </a:extLst>
          </p:cNvPr>
          <p:cNvPicPr>
            <a:picLocks noChangeAspect="1"/>
          </p:cNvPicPr>
          <p:nvPr/>
        </p:nvPicPr>
        <p:blipFill>
          <a:blip r:embed="rId2"/>
          <a:stretch>
            <a:fillRect/>
          </a:stretch>
        </p:blipFill>
        <p:spPr>
          <a:xfrm>
            <a:off x="643831" y="646103"/>
            <a:ext cx="4462400" cy="2474808"/>
          </a:xfrm>
          <a:prstGeom prst="rect">
            <a:avLst/>
          </a:prstGeom>
        </p:spPr>
      </p:pic>
      <p:pic>
        <p:nvPicPr>
          <p:cNvPr id="7" name="Picture 6">
            <a:extLst>
              <a:ext uri="{FF2B5EF4-FFF2-40B4-BE49-F238E27FC236}">
                <a16:creationId xmlns:a16="http://schemas.microsoft.com/office/drawing/2014/main" xmlns="" id="{C53A6E63-6D98-F595-6580-6A407BEC05B9}"/>
              </a:ext>
            </a:extLst>
          </p:cNvPr>
          <p:cNvPicPr>
            <a:picLocks noChangeAspect="1"/>
          </p:cNvPicPr>
          <p:nvPr/>
        </p:nvPicPr>
        <p:blipFill>
          <a:blip r:embed="rId3"/>
          <a:stretch>
            <a:fillRect/>
          </a:stretch>
        </p:blipFill>
        <p:spPr>
          <a:xfrm>
            <a:off x="5730511" y="582341"/>
            <a:ext cx="4462399" cy="2480646"/>
          </a:xfrm>
          <a:prstGeom prst="rect">
            <a:avLst/>
          </a:prstGeom>
        </p:spPr>
      </p:pic>
      <p:pic>
        <p:nvPicPr>
          <p:cNvPr id="9" name="Picture 8">
            <a:extLst>
              <a:ext uri="{FF2B5EF4-FFF2-40B4-BE49-F238E27FC236}">
                <a16:creationId xmlns:a16="http://schemas.microsoft.com/office/drawing/2014/main" xmlns="" id="{775848C1-0288-4F86-41F3-BB08C68D0F80}"/>
              </a:ext>
            </a:extLst>
          </p:cNvPr>
          <p:cNvPicPr>
            <a:picLocks noChangeAspect="1"/>
          </p:cNvPicPr>
          <p:nvPr/>
        </p:nvPicPr>
        <p:blipFill>
          <a:blip r:embed="rId4"/>
          <a:stretch>
            <a:fillRect/>
          </a:stretch>
        </p:blipFill>
        <p:spPr>
          <a:xfrm>
            <a:off x="801333" y="3826418"/>
            <a:ext cx="4464528" cy="2393689"/>
          </a:xfrm>
          <a:prstGeom prst="rect">
            <a:avLst/>
          </a:prstGeom>
        </p:spPr>
      </p:pic>
      <p:pic>
        <p:nvPicPr>
          <p:cNvPr id="11" name="Picture 10">
            <a:extLst>
              <a:ext uri="{FF2B5EF4-FFF2-40B4-BE49-F238E27FC236}">
                <a16:creationId xmlns:a16="http://schemas.microsoft.com/office/drawing/2014/main" xmlns="" id="{36D29900-DF2A-27C7-571A-008FFDD0C3F8}"/>
              </a:ext>
            </a:extLst>
          </p:cNvPr>
          <p:cNvPicPr>
            <a:picLocks noChangeAspect="1"/>
          </p:cNvPicPr>
          <p:nvPr/>
        </p:nvPicPr>
        <p:blipFill>
          <a:blip r:embed="rId5"/>
          <a:stretch>
            <a:fillRect/>
          </a:stretch>
        </p:blipFill>
        <p:spPr>
          <a:xfrm>
            <a:off x="6232148" y="3768494"/>
            <a:ext cx="4615825" cy="2474807"/>
          </a:xfrm>
          <a:prstGeom prst="rect">
            <a:avLst/>
          </a:prstGeom>
        </p:spPr>
      </p:pic>
      <p:sp>
        <p:nvSpPr>
          <p:cNvPr id="13" name="TextBox 12">
            <a:extLst>
              <a:ext uri="{FF2B5EF4-FFF2-40B4-BE49-F238E27FC236}">
                <a16:creationId xmlns:a16="http://schemas.microsoft.com/office/drawing/2014/main" xmlns="" id="{3A9E0656-810C-ADAE-E601-03F6533EB5BD}"/>
              </a:ext>
            </a:extLst>
          </p:cNvPr>
          <p:cNvSpPr txBox="1"/>
          <p:nvPr/>
        </p:nvSpPr>
        <p:spPr>
          <a:xfrm>
            <a:off x="145836" y="153983"/>
            <a:ext cx="5265861" cy="388245"/>
          </a:xfrm>
          <a:prstGeom prst="rect">
            <a:avLst/>
          </a:prstGeom>
          <a:noFill/>
        </p:spPr>
        <p:txBody>
          <a:bodyPr wrap="square">
            <a:spAutoFit/>
          </a:bodyPr>
          <a:lstStyle/>
          <a:p>
            <a:pPr marL="457200" lvl="0" indent="0" algn="l" rtl="0">
              <a:lnSpc>
                <a:spcPct val="115000"/>
              </a:lnSpc>
              <a:spcBef>
                <a:spcPts val="1200"/>
              </a:spcBef>
              <a:spcAft>
                <a:spcPts val="1200"/>
              </a:spcAft>
              <a:buNone/>
            </a:pPr>
            <a:r>
              <a:rPr lang="en-US" sz="1800" b="1" dirty="0">
                <a:solidFill>
                  <a:srgbClr val="FF0000"/>
                </a:solidFill>
                <a:highlight>
                  <a:srgbClr val="FFFFFF"/>
                </a:highlight>
              </a:rPr>
              <a:t>Word Cloud for Preprocessed question1        </a:t>
            </a:r>
            <a:endParaRPr lang="en-US" sz="1800" dirty="0">
              <a:solidFill>
                <a:srgbClr val="FF0000"/>
              </a:solidFill>
            </a:endParaRPr>
          </a:p>
        </p:txBody>
      </p:sp>
      <p:sp>
        <p:nvSpPr>
          <p:cNvPr id="14" name="TextBox 13">
            <a:extLst>
              <a:ext uri="{FF2B5EF4-FFF2-40B4-BE49-F238E27FC236}">
                <a16:creationId xmlns:a16="http://schemas.microsoft.com/office/drawing/2014/main" xmlns="" id="{7F3F1CB8-31FF-9878-2574-27957CA213E9}"/>
              </a:ext>
            </a:extLst>
          </p:cNvPr>
          <p:cNvSpPr txBox="1"/>
          <p:nvPr/>
        </p:nvSpPr>
        <p:spPr>
          <a:xfrm>
            <a:off x="5265861" y="153984"/>
            <a:ext cx="5265861" cy="388245"/>
          </a:xfrm>
          <a:prstGeom prst="rect">
            <a:avLst/>
          </a:prstGeom>
          <a:noFill/>
        </p:spPr>
        <p:txBody>
          <a:bodyPr wrap="square">
            <a:spAutoFit/>
          </a:bodyPr>
          <a:lstStyle/>
          <a:p>
            <a:pPr marL="457200" lvl="0" indent="0" algn="l" rtl="0">
              <a:lnSpc>
                <a:spcPct val="115000"/>
              </a:lnSpc>
              <a:spcBef>
                <a:spcPts val="1200"/>
              </a:spcBef>
              <a:spcAft>
                <a:spcPts val="1200"/>
              </a:spcAft>
              <a:buNone/>
            </a:pPr>
            <a:r>
              <a:rPr lang="en-US" sz="1800" b="1" dirty="0">
                <a:solidFill>
                  <a:srgbClr val="FF0000"/>
                </a:solidFill>
                <a:highlight>
                  <a:srgbClr val="FFFFFF"/>
                </a:highlight>
              </a:rPr>
              <a:t>Word Cloud for Preprocessed question2          </a:t>
            </a:r>
            <a:endParaRPr lang="en-US" sz="1800" dirty="0">
              <a:solidFill>
                <a:srgbClr val="FF0000"/>
              </a:solidFill>
            </a:endParaRPr>
          </a:p>
        </p:txBody>
      </p:sp>
      <p:sp>
        <p:nvSpPr>
          <p:cNvPr id="15" name="Google Shape;206;g16f7a4ac3bf_0_1685">
            <a:extLst>
              <a:ext uri="{FF2B5EF4-FFF2-40B4-BE49-F238E27FC236}">
                <a16:creationId xmlns:a16="http://schemas.microsoft.com/office/drawing/2014/main" xmlns="" id="{CC7FBC9C-CE74-D507-4FF0-8E9E6B1B6FFD}"/>
              </a:ext>
            </a:extLst>
          </p:cNvPr>
          <p:cNvSpPr txBox="1"/>
          <p:nvPr/>
        </p:nvSpPr>
        <p:spPr>
          <a:xfrm>
            <a:off x="-125963" y="6142939"/>
            <a:ext cx="9729600" cy="86405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0" algn="l" rtl="0">
              <a:lnSpc>
                <a:spcPct val="115000"/>
              </a:lnSpc>
              <a:spcBef>
                <a:spcPts val="1200"/>
              </a:spcBef>
              <a:spcAft>
                <a:spcPts val="1200"/>
              </a:spcAft>
              <a:buClr>
                <a:schemeClr val="dk1"/>
              </a:buClr>
              <a:buSzPts val="1100"/>
              <a:buFont typeface="Arial"/>
              <a:buNone/>
            </a:pPr>
            <a:r>
              <a:rPr lang="en-US" sz="2100" b="1" dirty="0">
                <a:solidFill>
                  <a:srgbClr val="FF0000"/>
                </a:solidFill>
                <a:highlight>
                  <a:srgbClr val="FFFFFF"/>
                </a:highlight>
              </a:rPr>
              <a:t>Word Cloud for duplicate question pairs</a:t>
            </a:r>
            <a:endParaRPr dirty="0">
              <a:solidFill>
                <a:srgbClr val="FF0000"/>
              </a:solidFill>
            </a:endParaRPr>
          </a:p>
        </p:txBody>
      </p:sp>
      <p:sp>
        <p:nvSpPr>
          <p:cNvPr id="16" name="Google Shape;206;g16f7a4ac3bf_0_1685">
            <a:extLst>
              <a:ext uri="{FF2B5EF4-FFF2-40B4-BE49-F238E27FC236}">
                <a16:creationId xmlns:a16="http://schemas.microsoft.com/office/drawing/2014/main" xmlns="" id="{8B93BAE1-8FF1-6F64-D864-4486253D2515}"/>
              </a:ext>
            </a:extLst>
          </p:cNvPr>
          <p:cNvSpPr txBox="1"/>
          <p:nvPr/>
        </p:nvSpPr>
        <p:spPr>
          <a:xfrm>
            <a:off x="5617087" y="6130245"/>
            <a:ext cx="6475222" cy="86405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0" algn="l" rtl="0">
              <a:lnSpc>
                <a:spcPct val="115000"/>
              </a:lnSpc>
              <a:spcBef>
                <a:spcPts val="1200"/>
              </a:spcBef>
              <a:spcAft>
                <a:spcPts val="1200"/>
              </a:spcAft>
              <a:buClr>
                <a:schemeClr val="dk1"/>
              </a:buClr>
              <a:buSzPts val="1100"/>
              <a:buFont typeface="Arial"/>
              <a:buNone/>
            </a:pPr>
            <a:r>
              <a:rPr lang="en-US" sz="2100" b="1" dirty="0">
                <a:solidFill>
                  <a:srgbClr val="FF0000"/>
                </a:solidFill>
                <a:highlight>
                  <a:srgbClr val="FFFFFF"/>
                </a:highlight>
              </a:rPr>
              <a:t>Word Cloud for non duplicate question pairs</a:t>
            </a:r>
            <a:endParaRPr dirty="0">
              <a:solidFill>
                <a:srgbClr val="FF0000"/>
              </a:solidFill>
            </a:endParaRPr>
          </a:p>
        </p:txBody>
      </p:sp>
    </p:spTree>
    <p:extLst>
      <p:ext uri="{BB962C8B-B14F-4D97-AF65-F5344CB8AC3E}">
        <p14:creationId xmlns:p14="http://schemas.microsoft.com/office/powerpoint/2010/main" val="405516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02DF91B-A396-202D-4044-240035ED5A3B}"/>
              </a:ext>
            </a:extLst>
          </p:cNvPr>
          <p:cNvSpPr>
            <a:spLocks noGrp="1"/>
          </p:cNvSpPr>
          <p:nvPr>
            <p:ph type="sldNum" sz="quarter" idx="12"/>
          </p:nvPr>
        </p:nvSpPr>
        <p:spPr/>
        <p:txBody>
          <a:bodyPr/>
          <a:lstStyle/>
          <a:p>
            <a:fld id="{18C53D7E-92BA-4357-AC8B-527EE12B3C98}" type="slidenum">
              <a:rPr lang="en-IN" smtClean="0"/>
              <a:t>15</a:t>
            </a:fld>
            <a:endParaRPr lang="en-IN"/>
          </a:p>
        </p:txBody>
      </p:sp>
      <p:sp>
        <p:nvSpPr>
          <p:cNvPr id="4" name="TextBox 3">
            <a:extLst>
              <a:ext uri="{FF2B5EF4-FFF2-40B4-BE49-F238E27FC236}">
                <a16:creationId xmlns:a16="http://schemas.microsoft.com/office/drawing/2014/main" xmlns="" id="{7581F2D6-287E-FC34-24F2-17219612C9C6}"/>
              </a:ext>
            </a:extLst>
          </p:cNvPr>
          <p:cNvSpPr txBox="1"/>
          <p:nvPr/>
        </p:nvSpPr>
        <p:spPr>
          <a:xfrm>
            <a:off x="452386" y="482522"/>
            <a:ext cx="9900154" cy="1922899"/>
          </a:xfrm>
          <a:prstGeom prst="rect">
            <a:avLst/>
          </a:prstGeom>
          <a:noFill/>
        </p:spPr>
        <p:txBody>
          <a:bodyPr wrap="square">
            <a:spAutoFit/>
          </a:bodyPr>
          <a:lstStyle/>
          <a:p>
            <a:pPr marL="0" lvl="0" indent="0" algn="l" rtl="0">
              <a:lnSpc>
                <a:spcPct val="115000"/>
              </a:lnSpc>
              <a:spcBef>
                <a:spcPts val="1200"/>
              </a:spcBef>
              <a:spcAft>
                <a:spcPts val="0"/>
              </a:spcAft>
              <a:buNone/>
            </a:pPr>
            <a:r>
              <a:rPr lang="en-US" sz="2000" b="1" dirty="0"/>
              <a:t>Count Plot of length of words in q1_lem and q2_lem</a:t>
            </a:r>
          </a:p>
          <a:p>
            <a:pPr marL="279400" marR="660400" lvl="0" indent="0" algn="just" rtl="0">
              <a:lnSpc>
                <a:spcPct val="115000"/>
              </a:lnSpc>
              <a:spcBef>
                <a:spcPts val="1200"/>
              </a:spcBef>
              <a:spcAft>
                <a:spcPts val="0"/>
              </a:spcAft>
              <a:buNone/>
            </a:pPr>
            <a:r>
              <a:rPr lang="en-US" sz="1800" dirty="0"/>
              <a:t>We can notice that almost 99% of words are in range 0 to 15 for both Question1 and Question2.</a:t>
            </a:r>
          </a:p>
          <a:p>
            <a:pPr marL="279400" marR="660400" lvl="0" indent="0" algn="just" rtl="0">
              <a:lnSpc>
                <a:spcPct val="115000"/>
              </a:lnSpc>
              <a:spcBef>
                <a:spcPts val="600"/>
              </a:spcBef>
              <a:spcAft>
                <a:spcPts val="0"/>
              </a:spcAft>
              <a:buNone/>
            </a:pPr>
            <a:r>
              <a:rPr lang="en-US" sz="1800" dirty="0"/>
              <a:t>And they are very few questions in both Question1 and Question2 that have count of words greater than 15.</a:t>
            </a:r>
          </a:p>
        </p:txBody>
      </p:sp>
      <p:pic>
        <p:nvPicPr>
          <p:cNvPr id="5" name="Google Shape;218;g16f7a4ac3bf_0_1718">
            <a:extLst>
              <a:ext uri="{FF2B5EF4-FFF2-40B4-BE49-F238E27FC236}">
                <a16:creationId xmlns:a16="http://schemas.microsoft.com/office/drawing/2014/main" xmlns="" id="{AA4FC5A8-76B3-EF58-6741-9A0C4A9A5C2A}"/>
              </a:ext>
            </a:extLst>
          </p:cNvPr>
          <p:cNvPicPr preferRelativeResize="0"/>
          <p:nvPr/>
        </p:nvPicPr>
        <p:blipFill>
          <a:blip r:embed="rId2">
            <a:alphaModFix/>
          </a:blip>
          <a:stretch>
            <a:fillRect/>
          </a:stretch>
        </p:blipFill>
        <p:spPr>
          <a:xfrm>
            <a:off x="1072646" y="2530084"/>
            <a:ext cx="10247600" cy="3970057"/>
          </a:xfrm>
          <a:prstGeom prst="rect">
            <a:avLst/>
          </a:prstGeom>
          <a:noFill/>
          <a:ln>
            <a:noFill/>
          </a:ln>
        </p:spPr>
      </p:pic>
    </p:spTree>
    <p:extLst>
      <p:ext uri="{BB962C8B-B14F-4D97-AF65-F5344CB8AC3E}">
        <p14:creationId xmlns:p14="http://schemas.microsoft.com/office/powerpoint/2010/main" val="2783471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6FF67E94-7F33-08F2-13C7-B9CE464C9740}"/>
              </a:ext>
            </a:extLst>
          </p:cNvPr>
          <p:cNvSpPr>
            <a:spLocks noGrp="1"/>
          </p:cNvSpPr>
          <p:nvPr>
            <p:ph type="sldNum" sz="quarter" idx="12"/>
          </p:nvPr>
        </p:nvSpPr>
        <p:spPr/>
        <p:txBody>
          <a:bodyPr/>
          <a:lstStyle/>
          <a:p>
            <a:fld id="{18C53D7E-92BA-4357-AC8B-527EE12B3C98}" type="slidenum">
              <a:rPr lang="en-IN" smtClean="0"/>
              <a:t>16</a:t>
            </a:fld>
            <a:endParaRPr lang="en-IN"/>
          </a:p>
        </p:txBody>
      </p:sp>
      <p:sp>
        <p:nvSpPr>
          <p:cNvPr id="4" name="TextBox 3">
            <a:extLst>
              <a:ext uri="{FF2B5EF4-FFF2-40B4-BE49-F238E27FC236}">
                <a16:creationId xmlns:a16="http://schemas.microsoft.com/office/drawing/2014/main" xmlns="" id="{64020B6C-4CFA-C706-DE8B-ACA91CEF8F76}"/>
              </a:ext>
            </a:extLst>
          </p:cNvPr>
          <p:cNvSpPr txBox="1"/>
          <p:nvPr/>
        </p:nvSpPr>
        <p:spPr>
          <a:xfrm>
            <a:off x="346510" y="1063416"/>
            <a:ext cx="11511814" cy="4135812"/>
          </a:xfrm>
          <a:prstGeom prst="rect">
            <a:avLst/>
          </a:prstGeom>
          <a:noFill/>
        </p:spPr>
        <p:txBody>
          <a:bodyPr wrap="square">
            <a:spAutoFit/>
          </a:bodyPr>
          <a:lstStyle/>
          <a:p>
            <a:pPr marL="57150" lvl="0" indent="0" algn="l" rtl="0">
              <a:lnSpc>
                <a:spcPct val="115000"/>
              </a:lnSpc>
              <a:spcBef>
                <a:spcPts val="600"/>
              </a:spcBef>
              <a:spcAft>
                <a:spcPts val="0"/>
              </a:spcAft>
              <a:buNone/>
            </a:pPr>
            <a:r>
              <a:rPr lang="en-US" sz="2400" b="1" dirty="0"/>
              <a:t>Feature Extraction:</a:t>
            </a:r>
          </a:p>
          <a:p>
            <a:pPr marL="57150" lvl="0" indent="0" algn="l" rtl="0">
              <a:lnSpc>
                <a:spcPct val="115000"/>
              </a:lnSpc>
              <a:spcBef>
                <a:spcPts val="600"/>
              </a:spcBef>
              <a:spcAft>
                <a:spcPts val="0"/>
              </a:spcAft>
              <a:buNone/>
            </a:pPr>
            <a:r>
              <a:rPr lang="en-US" sz="1800" dirty="0"/>
              <a:t>Feature extraction refers to the process of transforming raw data into numerical features that can be processed while preserving the information in the original data set. It yields better results than applying machine learning directly to the raw data.</a:t>
            </a:r>
          </a:p>
          <a:p>
            <a:pPr marL="57150" lvl="0" indent="0" algn="l" rtl="0">
              <a:lnSpc>
                <a:spcPct val="115000"/>
              </a:lnSpc>
              <a:spcBef>
                <a:spcPts val="600"/>
              </a:spcBef>
              <a:spcAft>
                <a:spcPts val="0"/>
              </a:spcAft>
              <a:buNone/>
            </a:pPr>
            <a:endParaRPr lang="en-US" sz="1800" dirty="0"/>
          </a:p>
          <a:p>
            <a:pPr marL="0" lvl="0" indent="0" algn="l" rtl="0">
              <a:lnSpc>
                <a:spcPct val="115000"/>
              </a:lnSpc>
              <a:spcBef>
                <a:spcPts val="600"/>
              </a:spcBef>
              <a:spcAft>
                <a:spcPts val="0"/>
              </a:spcAft>
              <a:buClr>
                <a:schemeClr val="dk1"/>
              </a:buClr>
              <a:buSzPts val="1100"/>
              <a:buFont typeface="Arial"/>
              <a:buNone/>
            </a:pPr>
            <a:r>
              <a:rPr lang="en-US" sz="1800" dirty="0"/>
              <a:t>We have divided this step in three parts :</a:t>
            </a:r>
          </a:p>
          <a:p>
            <a:pPr marL="457200" lvl="0" indent="-365125" algn="l" rtl="0">
              <a:lnSpc>
                <a:spcPct val="115000"/>
              </a:lnSpc>
              <a:spcBef>
                <a:spcPts val="600"/>
              </a:spcBef>
              <a:spcAft>
                <a:spcPts val="0"/>
              </a:spcAft>
              <a:buClr>
                <a:schemeClr val="tx1"/>
              </a:buClr>
              <a:buSzPts val="2150"/>
              <a:buFont typeface="Roboto"/>
              <a:buAutoNum type="arabicPeriod"/>
            </a:pPr>
            <a:r>
              <a:rPr lang="en-US" sz="1800" b="1" dirty="0"/>
              <a:t>Basic Features</a:t>
            </a:r>
            <a:r>
              <a:rPr lang="en-US" sz="1800" dirty="0"/>
              <a:t> : These features are extracted from preprocessed question1 and question2.</a:t>
            </a:r>
            <a:endParaRPr lang="en-US" b="1" dirty="0"/>
          </a:p>
          <a:p>
            <a:pPr marL="457200" lvl="0" indent="-365125" algn="l" rtl="0">
              <a:lnSpc>
                <a:spcPct val="115000"/>
              </a:lnSpc>
              <a:spcBef>
                <a:spcPts val="600"/>
              </a:spcBef>
              <a:spcAft>
                <a:spcPts val="0"/>
              </a:spcAft>
              <a:buClr>
                <a:schemeClr val="tx1"/>
              </a:buClr>
              <a:buSzPts val="2150"/>
              <a:buFont typeface="Roboto"/>
              <a:buAutoNum type="arabicPeriod"/>
            </a:pPr>
            <a:r>
              <a:rPr lang="en-US" sz="1800" b="1" dirty="0"/>
              <a:t>Stop Words and Token Features</a:t>
            </a:r>
            <a:r>
              <a:rPr lang="en-US" sz="1800" dirty="0"/>
              <a:t> : These features are extracted based on stopwords and tokens from original question1 and question2.</a:t>
            </a:r>
            <a:endParaRPr lang="en-US" b="1" dirty="0"/>
          </a:p>
          <a:p>
            <a:pPr marL="457200" lvl="0" indent="-365125" algn="l" rtl="0">
              <a:lnSpc>
                <a:spcPct val="115000"/>
              </a:lnSpc>
              <a:spcBef>
                <a:spcPts val="600"/>
              </a:spcBef>
              <a:spcAft>
                <a:spcPts val="0"/>
              </a:spcAft>
              <a:buClr>
                <a:schemeClr val="tx1"/>
              </a:buClr>
              <a:buSzPts val="2150"/>
              <a:buFont typeface="Roboto"/>
              <a:buAutoNum type="arabicPeriod"/>
            </a:pPr>
            <a:r>
              <a:rPr lang="en-US" sz="1800" b="1" dirty="0"/>
              <a:t>Fuzzy Features</a:t>
            </a:r>
            <a:r>
              <a:rPr lang="en-US" sz="1800" dirty="0"/>
              <a:t> : These features are extracted from fuzzywords of preprocessed question1 and question2.</a:t>
            </a:r>
          </a:p>
        </p:txBody>
      </p:sp>
    </p:spTree>
    <p:extLst>
      <p:ext uri="{BB962C8B-B14F-4D97-AF65-F5344CB8AC3E}">
        <p14:creationId xmlns:p14="http://schemas.microsoft.com/office/powerpoint/2010/main" val="741023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A4DC817-7E6B-4568-F94D-9DA8E983CA70}"/>
              </a:ext>
            </a:extLst>
          </p:cNvPr>
          <p:cNvSpPr>
            <a:spLocks noGrp="1"/>
          </p:cNvSpPr>
          <p:nvPr>
            <p:ph type="sldNum" sz="quarter" idx="12"/>
          </p:nvPr>
        </p:nvSpPr>
        <p:spPr/>
        <p:txBody>
          <a:bodyPr/>
          <a:lstStyle/>
          <a:p>
            <a:fld id="{18C53D7E-92BA-4357-AC8B-527EE12B3C98}" type="slidenum">
              <a:rPr lang="en-IN" smtClean="0"/>
              <a:t>17</a:t>
            </a:fld>
            <a:endParaRPr lang="en-IN"/>
          </a:p>
        </p:txBody>
      </p:sp>
      <p:sp>
        <p:nvSpPr>
          <p:cNvPr id="5" name="TextBox 4">
            <a:extLst>
              <a:ext uri="{FF2B5EF4-FFF2-40B4-BE49-F238E27FC236}">
                <a16:creationId xmlns:a16="http://schemas.microsoft.com/office/drawing/2014/main" xmlns="" id="{B231D1CA-AEE5-252F-661E-E71FB05FFDDA}"/>
              </a:ext>
            </a:extLst>
          </p:cNvPr>
          <p:cNvSpPr txBox="1"/>
          <p:nvPr/>
        </p:nvSpPr>
        <p:spPr>
          <a:xfrm>
            <a:off x="96869" y="295729"/>
            <a:ext cx="11998262" cy="5878532"/>
          </a:xfrm>
          <a:prstGeom prst="rect">
            <a:avLst/>
          </a:prstGeom>
          <a:noFill/>
        </p:spPr>
        <p:txBody>
          <a:bodyPr wrap="square">
            <a:spAutoFit/>
          </a:bodyPr>
          <a:lstStyle/>
          <a:p>
            <a:pPr algn="ctr"/>
            <a:r>
              <a:rPr lang="en-US" sz="2800" b="1" i="0" dirty="0">
                <a:effectLst/>
                <a:latin typeface="Arial Black" panose="020B0A04020102020204" pitchFamily="34" charset="0"/>
              </a:rPr>
              <a:t>Basic Features </a:t>
            </a:r>
          </a:p>
          <a:p>
            <a:pPr algn="ctr"/>
            <a:endParaRPr lang="en-US" sz="2400" b="1" i="0" dirty="0">
              <a:effectLst/>
              <a:latin typeface="Arial Black" panose="020B0A04020102020204" pitchFamily="34" charset="0"/>
            </a:endParaRPr>
          </a:p>
          <a:p>
            <a:pPr algn="l"/>
            <a:endParaRPr lang="en-US" b="0" i="0" dirty="0">
              <a:effectLst/>
              <a:latin typeface="Roboto" panose="02000000000000000000" pitchFamily="2" charset="0"/>
            </a:endParaRPr>
          </a:p>
          <a:p>
            <a:pPr algn="l">
              <a:buFont typeface="Arial" panose="020B0604020202020204" pitchFamily="34" charset="0"/>
              <a:buChar char="•"/>
            </a:pPr>
            <a:r>
              <a:rPr lang="en-US" b="1" i="0" dirty="0">
                <a:effectLst/>
                <a:latin typeface="Roboto" panose="02000000000000000000" pitchFamily="2" charset="0"/>
              </a:rPr>
              <a:t> </a:t>
            </a:r>
            <a:r>
              <a:rPr lang="en-US" sz="1600" b="1" i="0" dirty="0">
                <a:effectLst/>
                <a:latin typeface="Roboto" panose="02000000000000000000" pitchFamily="2" charset="0"/>
              </a:rPr>
              <a:t>f_q1</a:t>
            </a:r>
            <a:r>
              <a:rPr lang="en-US" sz="1600" b="0" i="0" dirty="0">
                <a:effectLst/>
                <a:latin typeface="Roboto" panose="02000000000000000000" pitchFamily="2" charset="0"/>
              </a:rPr>
              <a:t> = Frequency of qid1’s</a:t>
            </a:r>
          </a:p>
          <a:p>
            <a:pPr algn="l">
              <a:buFont typeface="Arial" panose="020B0604020202020204" pitchFamily="34" charset="0"/>
              <a:buChar char="•"/>
            </a:pPr>
            <a:r>
              <a:rPr lang="en-US" sz="1600" b="1" i="0" dirty="0">
                <a:effectLst/>
                <a:latin typeface="Roboto" panose="02000000000000000000" pitchFamily="2" charset="0"/>
              </a:rPr>
              <a:t> f_q2</a:t>
            </a:r>
            <a:r>
              <a:rPr lang="en-US" sz="1600" b="0" i="0" dirty="0">
                <a:effectLst/>
                <a:latin typeface="Roboto" panose="02000000000000000000" pitchFamily="2" charset="0"/>
              </a:rPr>
              <a:t> = Frequency of qid2’s</a:t>
            </a:r>
          </a:p>
          <a:p>
            <a:pPr algn="l">
              <a:buFont typeface="Arial" panose="020B0604020202020204" pitchFamily="34" charset="0"/>
              <a:buChar char="•"/>
            </a:pPr>
            <a:r>
              <a:rPr lang="en-US" sz="1600" b="1" i="0" dirty="0">
                <a:effectLst/>
                <a:latin typeface="Roboto" panose="02000000000000000000" pitchFamily="2" charset="0"/>
              </a:rPr>
              <a:t> f(q1+q2)</a:t>
            </a:r>
            <a:r>
              <a:rPr lang="en-US" sz="1600" b="0" i="0" dirty="0">
                <a:effectLst/>
                <a:latin typeface="Roboto" panose="02000000000000000000" pitchFamily="2" charset="0"/>
              </a:rPr>
              <a:t> = sum total of frequency of qid1 and qid2</a:t>
            </a:r>
          </a:p>
          <a:p>
            <a:pPr algn="l">
              <a:buFont typeface="Arial" panose="020B0604020202020204" pitchFamily="34" charset="0"/>
              <a:buChar char="•"/>
            </a:pPr>
            <a:r>
              <a:rPr lang="en-US" sz="1600" b="1" i="0" dirty="0">
                <a:effectLst/>
                <a:latin typeface="Roboto" panose="02000000000000000000" pitchFamily="2" charset="0"/>
              </a:rPr>
              <a:t> f(q1-q2)</a:t>
            </a:r>
            <a:r>
              <a:rPr lang="en-US" sz="1600" b="0" i="0" dirty="0">
                <a:effectLst/>
                <a:latin typeface="Roboto" panose="02000000000000000000" pitchFamily="2" charset="0"/>
              </a:rPr>
              <a:t> = absolute difference of frequency of qid1 and qid2</a:t>
            </a:r>
          </a:p>
          <a:p>
            <a:pPr algn="l">
              <a:buFont typeface="Arial" panose="020B0604020202020204" pitchFamily="34" charset="0"/>
              <a:buChar char="•"/>
            </a:pPr>
            <a:r>
              <a:rPr lang="en-US" sz="1600" b="1" i="0" dirty="0">
                <a:effectLst/>
                <a:latin typeface="Roboto" panose="02000000000000000000" pitchFamily="2" charset="0"/>
              </a:rPr>
              <a:t> q1_char</a:t>
            </a:r>
            <a:r>
              <a:rPr lang="en-US" sz="1600" b="0" i="0" dirty="0">
                <a:effectLst/>
                <a:latin typeface="Roboto" panose="02000000000000000000" pitchFamily="2" charset="0"/>
              </a:rPr>
              <a:t> = count of characters of Question1</a:t>
            </a:r>
          </a:p>
          <a:p>
            <a:pPr algn="l">
              <a:buFont typeface="Arial" panose="020B0604020202020204" pitchFamily="34" charset="0"/>
              <a:buChar char="•"/>
            </a:pPr>
            <a:r>
              <a:rPr lang="en-US" sz="1600" b="1" i="0" dirty="0">
                <a:effectLst/>
                <a:latin typeface="Roboto" panose="02000000000000000000" pitchFamily="2" charset="0"/>
              </a:rPr>
              <a:t> q2_char</a:t>
            </a:r>
            <a:r>
              <a:rPr lang="en-US" sz="1600" b="0" i="0" dirty="0">
                <a:effectLst/>
                <a:latin typeface="Roboto" panose="02000000000000000000" pitchFamily="2" charset="0"/>
              </a:rPr>
              <a:t> = count of characters of Question2</a:t>
            </a:r>
          </a:p>
          <a:p>
            <a:pPr algn="l">
              <a:buFont typeface="Arial" panose="020B0604020202020204" pitchFamily="34" charset="0"/>
              <a:buChar char="•"/>
            </a:pPr>
            <a:r>
              <a:rPr lang="en-US" sz="1600" b="1" i="0" dirty="0">
                <a:effectLst/>
                <a:latin typeface="Roboto" panose="02000000000000000000" pitchFamily="2" charset="0"/>
              </a:rPr>
              <a:t> q1_num_words</a:t>
            </a:r>
            <a:r>
              <a:rPr lang="en-US" sz="1600" b="0" i="0" dirty="0">
                <a:effectLst/>
                <a:latin typeface="Roboto" panose="02000000000000000000" pitchFamily="2" charset="0"/>
              </a:rPr>
              <a:t> = Count of words in Question 1</a:t>
            </a:r>
          </a:p>
          <a:p>
            <a:pPr algn="l">
              <a:buFont typeface="Arial" panose="020B0604020202020204" pitchFamily="34" charset="0"/>
              <a:buChar char="•"/>
            </a:pPr>
            <a:r>
              <a:rPr lang="en-US" sz="1600" b="1" i="0" dirty="0">
                <a:effectLst/>
                <a:latin typeface="Roboto" panose="02000000000000000000" pitchFamily="2" charset="0"/>
              </a:rPr>
              <a:t> q2_num_words</a:t>
            </a:r>
            <a:r>
              <a:rPr lang="en-US" sz="1600" b="0" i="0" dirty="0">
                <a:effectLst/>
                <a:latin typeface="Roboto" panose="02000000000000000000" pitchFamily="2" charset="0"/>
              </a:rPr>
              <a:t> = Count of words in Question 2</a:t>
            </a:r>
          </a:p>
          <a:p>
            <a:pPr algn="l"/>
            <a:endParaRPr lang="en-US" sz="1600" b="0" i="0" dirty="0">
              <a:effectLst/>
              <a:latin typeface="Roboto" panose="02000000000000000000" pitchFamily="2" charset="0"/>
            </a:endParaRPr>
          </a:p>
          <a:p>
            <a:pPr algn="l">
              <a:buFont typeface="Arial" panose="020B0604020202020204" pitchFamily="34" charset="0"/>
              <a:buChar char="•"/>
            </a:pPr>
            <a:r>
              <a:rPr lang="en-US" sz="1600" b="1" i="0" dirty="0">
                <a:effectLst/>
                <a:latin typeface="Roboto" panose="02000000000000000000" pitchFamily="2" charset="0"/>
              </a:rPr>
              <a:t> total_word_num</a:t>
            </a:r>
            <a:r>
              <a:rPr lang="en-US" sz="1600" b="0" i="0" dirty="0">
                <a:effectLst/>
                <a:latin typeface="Roboto" panose="02000000000000000000" pitchFamily="2" charset="0"/>
              </a:rPr>
              <a:t> = sum of Q1_n_words and Q2_n_words</a:t>
            </a:r>
          </a:p>
          <a:p>
            <a:pPr algn="l">
              <a:buFont typeface="Arial" panose="020B0604020202020204" pitchFamily="34" charset="0"/>
              <a:buChar char="•"/>
            </a:pPr>
            <a:r>
              <a:rPr lang="en-US" sz="1600" b="1" i="0" dirty="0">
                <a:effectLst/>
                <a:latin typeface="Roboto" panose="02000000000000000000" pitchFamily="2" charset="0"/>
              </a:rPr>
              <a:t> diff_word_num</a:t>
            </a:r>
            <a:r>
              <a:rPr lang="en-US" sz="1600" b="0" i="0" dirty="0">
                <a:effectLst/>
                <a:latin typeface="Roboto" panose="02000000000000000000" pitchFamily="2" charset="0"/>
              </a:rPr>
              <a:t> = absolute difference of Q1_n_words and Q2_n_words</a:t>
            </a:r>
          </a:p>
          <a:p>
            <a:pPr algn="l">
              <a:buFont typeface="Arial" panose="020B0604020202020204" pitchFamily="34" charset="0"/>
              <a:buChar char="•"/>
            </a:pPr>
            <a:r>
              <a:rPr lang="en-US" sz="1600" b="1" i="0" dirty="0">
                <a:effectLst/>
                <a:latin typeface="Roboto" panose="02000000000000000000" pitchFamily="2" charset="0"/>
              </a:rPr>
              <a:t> same_first_word</a:t>
            </a:r>
            <a:r>
              <a:rPr lang="en-US" sz="1600" b="0" i="0" dirty="0">
                <a:effectLst/>
                <a:latin typeface="Roboto" panose="02000000000000000000" pitchFamily="2" charset="0"/>
              </a:rPr>
              <a:t> = This feature is 1 if both questions have same first word otherwise 0.</a:t>
            </a:r>
          </a:p>
          <a:p>
            <a:pPr algn="l">
              <a:buFont typeface="Arial" panose="020B0604020202020204" pitchFamily="34" charset="0"/>
              <a:buChar char="•"/>
            </a:pPr>
            <a:r>
              <a:rPr lang="en-US" sz="1600" b="1" i="0" dirty="0">
                <a:effectLst/>
                <a:latin typeface="Roboto" panose="02000000000000000000" pitchFamily="2" charset="0"/>
              </a:rPr>
              <a:t> same_last_word</a:t>
            </a:r>
            <a:r>
              <a:rPr lang="en-US" sz="1600" b="0" i="0" dirty="0">
                <a:effectLst/>
                <a:latin typeface="Roboto" panose="02000000000000000000" pitchFamily="2" charset="0"/>
              </a:rPr>
              <a:t> = This feature is 1 if both questions have same last word otherwise 0.</a:t>
            </a:r>
          </a:p>
          <a:p>
            <a:pPr algn="l">
              <a:buFont typeface="Arial" panose="020B0604020202020204" pitchFamily="34" charset="0"/>
              <a:buChar char="•"/>
            </a:pPr>
            <a:r>
              <a:rPr lang="en-US" sz="1600" b="1" i="0" dirty="0">
                <a:effectLst/>
                <a:latin typeface="Roboto" panose="02000000000000000000" pitchFamily="2" charset="0"/>
              </a:rPr>
              <a:t> unique_common_words</a:t>
            </a:r>
            <a:r>
              <a:rPr lang="en-US" sz="1600" b="0" i="0" dirty="0">
                <a:effectLst/>
                <a:latin typeface="Roboto" panose="02000000000000000000" pitchFamily="2" charset="0"/>
              </a:rPr>
              <a:t> = Count of unique words which are common for both Question 1 and Question 2</a:t>
            </a:r>
          </a:p>
          <a:p>
            <a:pPr algn="l">
              <a:buFont typeface="Arial" panose="020B0604020202020204" pitchFamily="34" charset="0"/>
              <a:buChar char="•"/>
            </a:pPr>
            <a:r>
              <a:rPr lang="en-US" sz="1600" b="1" i="0" dirty="0">
                <a:effectLst/>
                <a:latin typeface="Roboto" panose="02000000000000000000" pitchFamily="2" charset="0"/>
              </a:rPr>
              <a:t> same_common_words</a:t>
            </a:r>
            <a:r>
              <a:rPr lang="en-US" sz="1600" b="0" i="0" dirty="0">
                <a:effectLst/>
                <a:latin typeface="Roboto" panose="02000000000000000000" pitchFamily="2" charset="0"/>
              </a:rPr>
              <a:t> = Count of words which are same and common for both Question 1 and Question 2</a:t>
            </a:r>
          </a:p>
          <a:p>
            <a:pPr algn="l">
              <a:buFont typeface="Arial" panose="020B0604020202020204" pitchFamily="34" charset="0"/>
              <a:buChar char="•"/>
            </a:pPr>
            <a:r>
              <a:rPr lang="en-US" sz="1600" b="1" i="0" dirty="0">
                <a:effectLst/>
                <a:latin typeface="Roboto" panose="02000000000000000000" pitchFamily="2" charset="0"/>
              </a:rPr>
              <a:t> total_unique_word_share</a:t>
            </a:r>
            <a:r>
              <a:rPr lang="en-US" sz="1600" b="0" i="0" dirty="0">
                <a:effectLst/>
                <a:latin typeface="Roboto" panose="02000000000000000000" pitchFamily="2" charset="0"/>
              </a:rPr>
              <a:t> = (unique_common_words)/(total_word_num)</a:t>
            </a:r>
          </a:p>
          <a:p>
            <a:pPr algn="l">
              <a:buFont typeface="Arial" panose="020B0604020202020204" pitchFamily="34" charset="0"/>
              <a:buChar char="•"/>
            </a:pPr>
            <a:r>
              <a:rPr lang="en-US" sz="1600" b="1" i="0" dirty="0">
                <a:effectLst/>
                <a:latin typeface="Roboto" panose="02000000000000000000" pitchFamily="2" charset="0"/>
              </a:rPr>
              <a:t> total_same_word_share</a:t>
            </a:r>
            <a:r>
              <a:rPr lang="en-US" sz="1600" b="0" i="0" dirty="0">
                <a:effectLst/>
                <a:latin typeface="Roboto" panose="02000000000000000000" pitchFamily="2" charset="0"/>
              </a:rPr>
              <a:t> = (same_common_words)/(unique_common_words)</a:t>
            </a:r>
          </a:p>
          <a:p>
            <a:pPr algn="l">
              <a:buFont typeface="Arial" panose="020B0604020202020204" pitchFamily="34" charset="0"/>
              <a:buChar char="•"/>
            </a:pPr>
            <a:r>
              <a:rPr lang="en-US" sz="1600" b="1" i="0" dirty="0">
                <a:effectLst/>
                <a:latin typeface="Roboto" panose="02000000000000000000" pitchFamily="2" charset="0"/>
              </a:rPr>
              <a:t> min_common_word_ratio</a:t>
            </a:r>
            <a:r>
              <a:rPr lang="en-US" sz="1600" b="0" i="0" dirty="0">
                <a:effectLst/>
                <a:latin typeface="Roboto" panose="02000000000000000000" pitchFamily="2" charset="0"/>
              </a:rPr>
              <a:t> = Same_common_words divided by minimum number of words between question 1 and question 2.</a:t>
            </a:r>
          </a:p>
          <a:p>
            <a:pPr algn="l">
              <a:buFont typeface="Arial" panose="020B0604020202020204" pitchFamily="34" charset="0"/>
              <a:buChar char="•"/>
            </a:pPr>
            <a:r>
              <a:rPr lang="en-US" sz="1600" b="1" i="0" dirty="0">
                <a:effectLst/>
                <a:latin typeface="Roboto" panose="02000000000000000000" pitchFamily="2" charset="0"/>
              </a:rPr>
              <a:t> max_common_word_ratio</a:t>
            </a:r>
            <a:r>
              <a:rPr lang="en-US" sz="1600" b="0" i="0" dirty="0">
                <a:effectLst/>
                <a:latin typeface="Roboto" panose="02000000000000000000" pitchFamily="2" charset="0"/>
              </a:rPr>
              <a:t> = Same_common_words divided by maximum number of words between question 1 and question 2.</a:t>
            </a:r>
          </a:p>
        </p:txBody>
      </p:sp>
    </p:spTree>
    <p:extLst>
      <p:ext uri="{BB962C8B-B14F-4D97-AF65-F5344CB8AC3E}">
        <p14:creationId xmlns:p14="http://schemas.microsoft.com/office/powerpoint/2010/main" val="762201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86E430A-CAB7-1558-F6E9-FCFA4B8DB7E0}"/>
              </a:ext>
            </a:extLst>
          </p:cNvPr>
          <p:cNvSpPr>
            <a:spLocks noGrp="1"/>
          </p:cNvSpPr>
          <p:nvPr>
            <p:ph type="sldNum" sz="quarter" idx="12"/>
          </p:nvPr>
        </p:nvSpPr>
        <p:spPr>
          <a:xfrm>
            <a:off x="10352540" y="294926"/>
            <a:ext cx="838199" cy="767687"/>
          </a:xfrm>
        </p:spPr>
        <p:txBody>
          <a:bodyPr/>
          <a:lstStyle/>
          <a:p>
            <a:fld id="{18C53D7E-92BA-4357-AC8B-527EE12B3C98}" type="slidenum">
              <a:rPr lang="en-IN" smtClean="0"/>
              <a:t>18</a:t>
            </a:fld>
            <a:endParaRPr lang="en-IN"/>
          </a:p>
        </p:txBody>
      </p:sp>
      <p:pic>
        <p:nvPicPr>
          <p:cNvPr id="3" name="Google Shape;245;g16f7a4ac3bf_0_1756">
            <a:extLst>
              <a:ext uri="{FF2B5EF4-FFF2-40B4-BE49-F238E27FC236}">
                <a16:creationId xmlns:a16="http://schemas.microsoft.com/office/drawing/2014/main" xmlns="" id="{CC37F3AF-F926-B4AC-2BFD-767335CA712F}"/>
              </a:ext>
            </a:extLst>
          </p:cNvPr>
          <p:cNvPicPr preferRelativeResize="0"/>
          <p:nvPr/>
        </p:nvPicPr>
        <p:blipFill>
          <a:blip r:embed="rId2">
            <a:alphaModFix/>
          </a:blip>
          <a:stretch>
            <a:fillRect/>
          </a:stretch>
        </p:blipFill>
        <p:spPr>
          <a:xfrm>
            <a:off x="621243" y="294926"/>
            <a:ext cx="9235026" cy="3978691"/>
          </a:xfrm>
          <a:prstGeom prst="rect">
            <a:avLst/>
          </a:prstGeom>
          <a:noFill/>
          <a:ln>
            <a:noFill/>
          </a:ln>
        </p:spPr>
      </p:pic>
      <p:sp>
        <p:nvSpPr>
          <p:cNvPr id="4" name="TextBox 3">
            <a:extLst>
              <a:ext uri="{FF2B5EF4-FFF2-40B4-BE49-F238E27FC236}">
                <a16:creationId xmlns:a16="http://schemas.microsoft.com/office/drawing/2014/main" xmlns="" id="{89338D31-C31C-3D86-79B6-DB405C3A3CF5}"/>
              </a:ext>
            </a:extLst>
          </p:cNvPr>
          <p:cNvSpPr txBox="1"/>
          <p:nvPr/>
        </p:nvSpPr>
        <p:spPr>
          <a:xfrm>
            <a:off x="404262" y="4533500"/>
            <a:ext cx="10868112" cy="1754326"/>
          </a:xfrm>
          <a:prstGeom prst="rect">
            <a:avLst/>
          </a:prstGeom>
          <a:solidFill>
            <a:schemeClr val="tx1"/>
          </a:solidFill>
          <a:ln>
            <a:solidFill>
              <a:schemeClr val="bg1"/>
            </a:solidFill>
          </a:ln>
        </p:spPr>
        <p:txBody>
          <a:bodyPr wrap="square" rtlCol="0">
            <a:spAutoFit/>
          </a:bodyPr>
          <a:lstStyle/>
          <a:p>
            <a:pPr marL="285750" lvl="0" indent="-285750" algn="just" rtl="0">
              <a:spcBef>
                <a:spcPts val="0"/>
              </a:spcBef>
              <a:spcAft>
                <a:spcPts val="0"/>
              </a:spcAft>
              <a:buFont typeface="Arial" panose="020B0604020202020204" pitchFamily="34" charset="0"/>
              <a:buChar char="•"/>
            </a:pPr>
            <a:r>
              <a:rPr lang="en-US" sz="1800" dirty="0">
                <a:solidFill>
                  <a:schemeClr val="dk1"/>
                </a:solidFill>
                <a:highlight>
                  <a:srgbClr val="FFFFFF"/>
                </a:highlight>
              </a:rPr>
              <a:t>Number of words in question1 for duplicate &amp; non-duplicate question pairs have an overlapping distribution.</a:t>
            </a:r>
          </a:p>
          <a:p>
            <a:pPr lvl="0" algn="just" rtl="0">
              <a:spcBef>
                <a:spcPts val="0"/>
              </a:spcBef>
              <a:spcAft>
                <a:spcPts val="0"/>
              </a:spcAft>
            </a:pPr>
            <a:endParaRPr lang="en-US" sz="1800" dirty="0">
              <a:solidFill>
                <a:schemeClr val="dk1"/>
              </a:solidFill>
              <a:highlight>
                <a:srgbClr val="FFFFFF"/>
              </a:highlight>
            </a:endParaRPr>
          </a:p>
          <a:p>
            <a:pPr marL="285750" lvl="0" indent="-285750" algn="just" rtl="0">
              <a:spcBef>
                <a:spcPts val="0"/>
              </a:spcBef>
              <a:spcAft>
                <a:spcPts val="0"/>
              </a:spcAft>
              <a:buFont typeface="Arial" panose="020B0604020202020204" pitchFamily="34" charset="0"/>
              <a:buChar char="•"/>
            </a:pPr>
            <a:r>
              <a:rPr lang="en-US" dirty="0">
                <a:solidFill>
                  <a:schemeClr val="dk1"/>
                </a:solidFill>
                <a:highlight>
                  <a:srgbClr val="FFFFFF"/>
                </a:highlight>
              </a:rPr>
              <a:t>S</a:t>
            </a:r>
            <a:r>
              <a:rPr lang="en-US" sz="1800" dirty="0">
                <a:solidFill>
                  <a:schemeClr val="dk1"/>
                </a:solidFill>
                <a:highlight>
                  <a:srgbClr val="FFFFFF"/>
                </a:highlight>
              </a:rPr>
              <a:t>ample data frame doesn’t contains different number of words which suggests that both the features might not be useful for classifying the question pairs to be either duplicate or non-duplicate.</a:t>
            </a:r>
            <a:endParaRPr lang="en-IN" dirty="0"/>
          </a:p>
        </p:txBody>
      </p:sp>
    </p:spTree>
    <p:extLst>
      <p:ext uri="{BB962C8B-B14F-4D97-AF65-F5344CB8AC3E}">
        <p14:creationId xmlns:p14="http://schemas.microsoft.com/office/powerpoint/2010/main" val="1706598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3287929-C187-9D95-0F9E-B507231B449A}"/>
              </a:ext>
            </a:extLst>
          </p:cNvPr>
          <p:cNvSpPr>
            <a:spLocks noGrp="1"/>
          </p:cNvSpPr>
          <p:nvPr>
            <p:ph type="sldNum" sz="quarter" idx="12"/>
          </p:nvPr>
        </p:nvSpPr>
        <p:spPr/>
        <p:txBody>
          <a:bodyPr/>
          <a:lstStyle/>
          <a:p>
            <a:fld id="{18C53D7E-92BA-4357-AC8B-527EE12B3C98}" type="slidenum">
              <a:rPr lang="en-IN" smtClean="0"/>
              <a:t>19</a:t>
            </a:fld>
            <a:endParaRPr lang="en-IN"/>
          </a:p>
        </p:txBody>
      </p:sp>
      <p:pic>
        <p:nvPicPr>
          <p:cNvPr id="3074" name="Picture 2">
            <a:extLst>
              <a:ext uri="{FF2B5EF4-FFF2-40B4-BE49-F238E27FC236}">
                <a16:creationId xmlns:a16="http://schemas.microsoft.com/office/drawing/2014/main" xmlns="" id="{B0037A0E-94D2-425D-4E47-BDE7C8DF4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473" y="295729"/>
            <a:ext cx="7612294" cy="52785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ADC376D-5074-83A9-FC4E-3778C4BA2C7D}"/>
              </a:ext>
            </a:extLst>
          </p:cNvPr>
          <p:cNvSpPr txBox="1"/>
          <p:nvPr/>
        </p:nvSpPr>
        <p:spPr>
          <a:xfrm>
            <a:off x="245444" y="5726313"/>
            <a:ext cx="1170111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800" dirty="0">
                <a:solidFill>
                  <a:schemeClr val="bg1"/>
                </a:solidFill>
                <a:highlight>
                  <a:srgbClr val="FFFFFF"/>
                </a:highlight>
              </a:rPr>
              <a:t>If First word or Last word is the same then there is a high chance that the question pairs are duplicates</a:t>
            </a:r>
            <a:endParaRPr lang="en-IN" dirty="0">
              <a:solidFill>
                <a:schemeClr val="bg1"/>
              </a:solidFill>
            </a:endParaRPr>
          </a:p>
        </p:txBody>
      </p:sp>
    </p:spTree>
    <p:extLst>
      <p:ext uri="{BB962C8B-B14F-4D97-AF65-F5344CB8AC3E}">
        <p14:creationId xmlns:p14="http://schemas.microsoft.com/office/powerpoint/2010/main" val="392295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
          <p:cNvSpPr txBox="1"/>
          <p:nvPr/>
        </p:nvSpPr>
        <p:spPr>
          <a:xfrm>
            <a:off x="-1561747" y="6251400"/>
            <a:ext cx="10439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87" name="Google Shape;87;p2"/>
          <p:cNvSpPr txBox="1"/>
          <p:nvPr/>
        </p:nvSpPr>
        <p:spPr>
          <a:xfrm>
            <a:off x="-1" y="405387"/>
            <a:ext cx="12192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600" b="1" i="0" u="none" strike="noStrike" cap="none" dirty="0">
                <a:latin typeface="Arial Black" panose="020B0A04020102020204" pitchFamily="34" charset="0"/>
                <a:ea typeface="Arial"/>
                <a:cs typeface="Arial"/>
                <a:sym typeface="Arial"/>
              </a:rPr>
              <a:t>TABLE OF CONTENTS</a:t>
            </a:r>
            <a:endParaRPr sz="3600" b="1" i="0" u="none" strike="noStrike" cap="none" dirty="0">
              <a:latin typeface="Arial Black" panose="020B0A04020102020204" pitchFamily="34" charset="0"/>
              <a:ea typeface="Arial"/>
              <a:cs typeface="Arial"/>
              <a:sym typeface="Arial"/>
            </a:endParaRPr>
          </a:p>
        </p:txBody>
      </p:sp>
      <p:sp>
        <p:nvSpPr>
          <p:cNvPr id="88" name="Google Shape;88;p2"/>
          <p:cNvSpPr txBox="1"/>
          <p:nvPr/>
        </p:nvSpPr>
        <p:spPr>
          <a:xfrm>
            <a:off x="1498065" y="1321394"/>
            <a:ext cx="9041865" cy="4493497"/>
          </a:xfrm>
          <a:prstGeom prst="rect">
            <a:avLst/>
          </a:prstGeom>
          <a:noFill/>
          <a:ln>
            <a:noFill/>
          </a:ln>
        </p:spPr>
        <p:txBody>
          <a:bodyPr spcFirstLastPara="1" wrap="square" lIns="91425" tIns="45700" rIns="91425" bIns="45700" anchor="t" anchorCtr="0">
            <a:spAutoFit/>
          </a:bodyPr>
          <a:lstStyle/>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Introduction</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Problem Statement and Objective</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Type of Machine Learning Problem</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About Dataset</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Exploratory Data Analysis</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Data Pre-Processing </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Feature Extraction</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Text to Numerical Vector Conversion</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Model Building</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Model Evaluation</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Experiment Tracking using </a:t>
            </a:r>
            <a:r>
              <a:rPr lang="en-US" sz="2200" b="1" dirty="0" err="1"/>
              <a:t>MLFlow</a:t>
            </a:r>
            <a:endParaRPr lang="en-US" sz="2200" b="1" dirty="0"/>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Conclusion</a:t>
            </a:r>
          </a:p>
          <a:p>
            <a:pPr marL="431800" lvl="0" indent="-342900" algn="l" rtl="0">
              <a:spcBef>
                <a:spcPts val="0"/>
              </a:spcBef>
              <a:spcAft>
                <a:spcPts val="0"/>
              </a:spcAft>
              <a:buClr>
                <a:schemeClr val="tx1"/>
              </a:buClr>
              <a:buSzPts val="2200"/>
              <a:buFont typeface="Courier New" panose="02070309020205020404" pitchFamily="49" charset="0"/>
              <a:buChar char="o"/>
            </a:pPr>
            <a:r>
              <a:rPr lang="en-US" sz="2200" b="1" dirty="0"/>
              <a:t>Future Scope</a:t>
            </a:r>
          </a:p>
        </p:txBody>
      </p:sp>
      <p:sp>
        <p:nvSpPr>
          <p:cNvPr id="2" name="Slide Number Placeholder 1">
            <a:extLst>
              <a:ext uri="{FF2B5EF4-FFF2-40B4-BE49-F238E27FC236}">
                <a16:creationId xmlns:a16="http://schemas.microsoft.com/office/drawing/2014/main" xmlns="" id="{933584D7-8D00-7B1C-D501-A6A893AEC385}"/>
              </a:ext>
            </a:extLst>
          </p:cNvPr>
          <p:cNvSpPr>
            <a:spLocks noGrp="1"/>
          </p:cNvSpPr>
          <p:nvPr>
            <p:ph type="sldNum" sz="quarter" idx="12"/>
          </p:nvPr>
        </p:nvSpPr>
        <p:spPr/>
        <p:txBody>
          <a:bodyPr/>
          <a:lstStyle/>
          <a:p>
            <a:fld id="{18C53D7E-92BA-4357-AC8B-527EE12B3C98}" type="slidenum">
              <a:rPr lang="en-IN" smtClean="0"/>
              <a:t>2</a:t>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FC826E0-2139-7B3C-63B0-E87470FD06FF}"/>
              </a:ext>
            </a:extLst>
          </p:cNvPr>
          <p:cNvSpPr>
            <a:spLocks noGrp="1"/>
          </p:cNvSpPr>
          <p:nvPr>
            <p:ph type="sldNum" sz="quarter" idx="12"/>
          </p:nvPr>
        </p:nvSpPr>
        <p:spPr/>
        <p:txBody>
          <a:bodyPr/>
          <a:lstStyle/>
          <a:p>
            <a:fld id="{18C53D7E-92BA-4357-AC8B-527EE12B3C98}" type="slidenum">
              <a:rPr lang="en-IN" smtClean="0"/>
              <a:t>20</a:t>
            </a:fld>
            <a:endParaRPr lang="en-IN"/>
          </a:p>
        </p:txBody>
      </p:sp>
      <p:pic>
        <p:nvPicPr>
          <p:cNvPr id="4098" name="Picture 2">
            <a:extLst>
              <a:ext uri="{FF2B5EF4-FFF2-40B4-BE49-F238E27FC236}">
                <a16:creationId xmlns:a16="http://schemas.microsoft.com/office/drawing/2014/main" xmlns="" id="{67A527CD-A5E2-0568-91A7-45F279322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280" y="730105"/>
            <a:ext cx="8486122" cy="43663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0ECCF9E4-5E10-422E-417E-898A5637EA19}"/>
              </a:ext>
            </a:extLst>
          </p:cNvPr>
          <p:cNvPicPr>
            <a:picLocks noChangeAspect="1"/>
          </p:cNvPicPr>
          <p:nvPr/>
        </p:nvPicPr>
        <p:blipFill>
          <a:blip r:embed="rId3"/>
          <a:stretch>
            <a:fillRect/>
          </a:stretch>
        </p:blipFill>
        <p:spPr>
          <a:xfrm>
            <a:off x="566737" y="5508770"/>
            <a:ext cx="11058525" cy="619125"/>
          </a:xfrm>
          <a:prstGeom prst="rect">
            <a:avLst/>
          </a:prstGeom>
        </p:spPr>
      </p:pic>
    </p:spTree>
    <p:extLst>
      <p:ext uri="{BB962C8B-B14F-4D97-AF65-F5344CB8AC3E}">
        <p14:creationId xmlns:p14="http://schemas.microsoft.com/office/powerpoint/2010/main" val="2923919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F0E465B-E25D-9857-5A18-F71718E24BEA}"/>
              </a:ext>
            </a:extLst>
          </p:cNvPr>
          <p:cNvSpPr>
            <a:spLocks noGrp="1"/>
          </p:cNvSpPr>
          <p:nvPr>
            <p:ph type="sldNum" sz="quarter" idx="12"/>
          </p:nvPr>
        </p:nvSpPr>
        <p:spPr/>
        <p:txBody>
          <a:bodyPr/>
          <a:lstStyle/>
          <a:p>
            <a:fld id="{18C53D7E-92BA-4357-AC8B-527EE12B3C98}" type="slidenum">
              <a:rPr lang="en-IN" smtClean="0"/>
              <a:t>21</a:t>
            </a:fld>
            <a:endParaRPr lang="en-IN"/>
          </a:p>
        </p:txBody>
      </p:sp>
      <p:pic>
        <p:nvPicPr>
          <p:cNvPr id="5122" name="Picture 2">
            <a:extLst>
              <a:ext uri="{FF2B5EF4-FFF2-40B4-BE49-F238E27FC236}">
                <a16:creationId xmlns:a16="http://schemas.microsoft.com/office/drawing/2014/main" xmlns="" id="{4FC7BB17-0050-D145-0438-7E4E5C2E6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96" y="1212784"/>
            <a:ext cx="10430343" cy="40575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B9EFF5D1-D4D9-224B-CC97-C49DE0354426}"/>
              </a:ext>
            </a:extLst>
          </p:cNvPr>
          <p:cNvPicPr>
            <a:picLocks noChangeAspect="1"/>
          </p:cNvPicPr>
          <p:nvPr/>
        </p:nvPicPr>
        <p:blipFill>
          <a:blip r:embed="rId3"/>
          <a:stretch>
            <a:fillRect/>
          </a:stretch>
        </p:blipFill>
        <p:spPr>
          <a:xfrm>
            <a:off x="527359" y="5568917"/>
            <a:ext cx="11137282" cy="590550"/>
          </a:xfrm>
          <a:prstGeom prst="rect">
            <a:avLst/>
          </a:prstGeom>
        </p:spPr>
      </p:pic>
    </p:spTree>
    <p:extLst>
      <p:ext uri="{BB962C8B-B14F-4D97-AF65-F5344CB8AC3E}">
        <p14:creationId xmlns:p14="http://schemas.microsoft.com/office/powerpoint/2010/main" val="2624714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029AAB9-0F79-F5D3-07F7-B00E33DB8298}"/>
              </a:ext>
            </a:extLst>
          </p:cNvPr>
          <p:cNvSpPr>
            <a:spLocks noGrp="1"/>
          </p:cNvSpPr>
          <p:nvPr>
            <p:ph type="sldNum" sz="quarter" idx="12"/>
          </p:nvPr>
        </p:nvSpPr>
        <p:spPr/>
        <p:txBody>
          <a:bodyPr/>
          <a:lstStyle/>
          <a:p>
            <a:fld id="{18C53D7E-92BA-4357-AC8B-527EE12B3C98}" type="slidenum">
              <a:rPr lang="en-IN" smtClean="0"/>
              <a:t>22</a:t>
            </a:fld>
            <a:endParaRPr lang="en-IN"/>
          </a:p>
        </p:txBody>
      </p:sp>
      <p:sp>
        <p:nvSpPr>
          <p:cNvPr id="5" name="Rectangle 2">
            <a:extLst>
              <a:ext uri="{FF2B5EF4-FFF2-40B4-BE49-F238E27FC236}">
                <a16:creationId xmlns:a16="http://schemas.microsoft.com/office/drawing/2014/main" xmlns="" id="{E491D4DA-F711-632B-5A6C-F3DBA4D89B58}"/>
              </a:ext>
            </a:extLst>
          </p:cNvPr>
          <p:cNvSpPr>
            <a:spLocks noChangeArrowheads="1"/>
          </p:cNvSpPr>
          <p:nvPr/>
        </p:nvSpPr>
        <p:spPr bwMode="auto">
          <a:xfrm>
            <a:off x="1001261" y="171061"/>
            <a:ext cx="10408419" cy="6058673"/>
          </a:xfrm>
          <a:prstGeom prst="rect">
            <a:avLst/>
          </a:prstGeom>
          <a:noFill/>
          <a:ln>
            <a:noFill/>
          </a:ln>
          <a:effectLst/>
        </p:spPr>
        <p:txBody>
          <a:bodyPr vert="horz" wrap="square" lIns="91440" tIns="79350" rIns="91440" bIns="38088"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rial Black" panose="020B0A04020102020204" pitchFamily="34" charset="0"/>
                <a:ea typeface="Roboto" panose="02000000000000000000" pitchFamily="2" charset="0"/>
                <a:cs typeface="Roboto" panose="02000000000000000000" pitchFamily="2" charset="0"/>
              </a:rPr>
              <a:t>Stop Words and Tokens Features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Black" panose="020B0A04020102020204" pitchFamily="34"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cwc_min</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Ratio of </a:t>
            </a:r>
            <a:r>
              <a:rPr kumimoji="0" lang="en-US" altLang="en-US" b="0"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common_word_count</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to min length of word count of Q1 and Q2</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cwc_max</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Ratio of </a:t>
            </a:r>
            <a:r>
              <a:rPr kumimoji="0" lang="en-US" altLang="en-US" b="0"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common_word_count</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to max length of word count of Q1 and Q2</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csc_min</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Ratio of </a:t>
            </a:r>
            <a:r>
              <a:rPr kumimoji="0" lang="en-US" altLang="en-US" b="0"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common_stop_count</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to min length of stop count of Q1 and Q2</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csc_max</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Ratio of </a:t>
            </a:r>
            <a:r>
              <a:rPr kumimoji="0" lang="en-US" altLang="en-US" b="0"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common_stop_count</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to max length of stop count of Q1 and Q2</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ctc_min</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Ratio of </a:t>
            </a:r>
            <a:r>
              <a:rPr kumimoji="0" lang="en-US" altLang="en-US" b="0"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common_token_count</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to min length of token count of Q1 and Q2</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ctc_max</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Ratio of </a:t>
            </a:r>
            <a:r>
              <a:rPr kumimoji="0" lang="en-US" altLang="en-US" b="0"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common_token_count</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to max length of token count of Q1 and Q2</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last_word_eq</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Check if Last word of both questions is equal or not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first_word_eq</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Check if First word of both questions is equal or not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abs_len_diff</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Abs. length difference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mean_len</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Average Token Length of both questions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effectLst/>
                <a:latin typeface="Roboto" panose="02000000000000000000" pitchFamily="2" charset="0"/>
                <a:ea typeface="Roboto" panose="02000000000000000000" pitchFamily="2" charset="0"/>
                <a:cs typeface="Roboto" panose="02000000000000000000" pitchFamily="2" charset="0"/>
              </a:rPr>
              <a:t>longest_substr_ratio</a:t>
            </a:r>
            <a:r>
              <a:rPr kumimoji="0" lang="en-US" altLang="en-US"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 Ratio of length longest common substring to min length of token count of Q1 and Q2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1397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E0AFF2D-E2D9-1B93-082D-98C708179507}"/>
              </a:ext>
            </a:extLst>
          </p:cNvPr>
          <p:cNvSpPr>
            <a:spLocks noGrp="1"/>
          </p:cNvSpPr>
          <p:nvPr>
            <p:ph type="sldNum" sz="quarter" idx="12"/>
          </p:nvPr>
        </p:nvSpPr>
        <p:spPr/>
        <p:txBody>
          <a:bodyPr/>
          <a:lstStyle/>
          <a:p>
            <a:fld id="{18C53D7E-92BA-4357-AC8B-527EE12B3C98}" type="slidenum">
              <a:rPr lang="en-IN" smtClean="0"/>
              <a:t>23</a:t>
            </a:fld>
            <a:endParaRPr lang="en-IN"/>
          </a:p>
        </p:txBody>
      </p:sp>
      <p:pic>
        <p:nvPicPr>
          <p:cNvPr id="4" name="Picture 3">
            <a:extLst>
              <a:ext uri="{FF2B5EF4-FFF2-40B4-BE49-F238E27FC236}">
                <a16:creationId xmlns:a16="http://schemas.microsoft.com/office/drawing/2014/main" xmlns="" id="{44B6A7B7-546B-9939-7F3F-3FB35C472514}"/>
              </a:ext>
            </a:extLst>
          </p:cNvPr>
          <p:cNvPicPr>
            <a:picLocks noChangeAspect="1"/>
          </p:cNvPicPr>
          <p:nvPr/>
        </p:nvPicPr>
        <p:blipFill>
          <a:blip r:embed="rId2"/>
          <a:stretch>
            <a:fillRect/>
          </a:stretch>
        </p:blipFill>
        <p:spPr>
          <a:xfrm>
            <a:off x="1645267" y="180226"/>
            <a:ext cx="7143399" cy="4569402"/>
          </a:xfrm>
          <a:prstGeom prst="rect">
            <a:avLst/>
          </a:prstGeom>
        </p:spPr>
      </p:pic>
      <p:sp>
        <p:nvSpPr>
          <p:cNvPr id="5" name="TextBox 4">
            <a:extLst>
              <a:ext uri="{FF2B5EF4-FFF2-40B4-BE49-F238E27FC236}">
                <a16:creationId xmlns:a16="http://schemas.microsoft.com/office/drawing/2014/main" xmlns="" id="{901D2441-5532-FD97-15F6-4471224241C3}"/>
              </a:ext>
            </a:extLst>
          </p:cNvPr>
          <p:cNvSpPr txBox="1"/>
          <p:nvPr/>
        </p:nvSpPr>
        <p:spPr>
          <a:xfrm>
            <a:off x="502519" y="4992959"/>
            <a:ext cx="11298054" cy="1200329"/>
          </a:xfrm>
          <a:prstGeom prst="rect">
            <a:avLst/>
          </a:prstGeom>
          <a:noFill/>
        </p:spPr>
        <p:txBody>
          <a:bodyPr wrap="square">
            <a:spAutoFit/>
          </a:bodyPr>
          <a:lstStyle/>
          <a:p>
            <a:pPr marL="285750" indent="-285750">
              <a:buFont typeface="Arial" panose="020B0604020202020204" pitchFamily="34" charset="0"/>
              <a:buChar char="•"/>
            </a:pPr>
            <a:r>
              <a:rPr lang="en-IN" dirty="0"/>
              <a:t>These histograms provide insights into the distribution of the ratios of common non-stopwords and common tokens between question pairs. </a:t>
            </a:r>
          </a:p>
          <a:p>
            <a:pPr marL="285750" indent="-285750">
              <a:buFont typeface="Arial" panose="020B0604020202020204" pitchFamily="34" charset="0"/>
              <a:buChar char="•"/>
            </a:pPr>
            <a:r>
              <a:rPr lang="en-IN" dirty="0"/>
              <a:t>The skewness of the distributions suggests that there is a variation in the similarity of non-stopwords and tokens between duplicate and non-duplicate question pairs.</a:t>
            </a:r>
          </a:p>
        </p:txBody>
      </p:sp>
    </p:spTree>
    <p:extLst>
      <p:ext uri="{BB962C8B-B14F-4D97-AF65-F5344CB8AC3E}">
        <p14:creationId xmlns:p14="http://schemas.microsoft.com/office/powerpoint/2010/main" val="193592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4F1C16E-E728-CEB8-9614-917E3B1B313B}"/>
              </a:ext>
            </a:extLst>
          </p:cNvPr>
          <p:cNvSpPr>
            <a:spLocks noGrp="1"/>
          </p:cNvSpPr>
          <p:nvPr>
            <p:ph type="sldNum" sz="quarter" idx="12"/>
          </p:nvPr>
        </p:nvSpPr>
        <p:spPr/>
        <p:txBody>
          <a:bodyPr/>
          <a:lstStyle/>
          <a:p>
            <a:fld id="{18C53D7E-92BA-4357-AC8B-527EE12B3C98}" type="slidenum">
              <a:rPr lang="en-IN" smtClean="0"/>
              <a:t>24</a:t>
            </a:fld>
            <a:endParaRPr lang="en-IN"/>
          </a:p>
        </p:txBody>
      </p:sp>
      <p:pic>
        <p:nvPicPr>
          <p:cNvPr id="4" name="Picture 3">
            <a:extLst>
              <a:ext uri="{FF2B5EF4-FFF2-40B4-BE49-F238E27FC236}">
                <a16:creationId xmlns:a16="http://schemas.microsoft.com/office/drawing/2014/main" xmlns="" id="{69851623-7A19-62CE-B951-AE5C7CEC8FF0}"/>
              </a:ext>
            </a:extLst>
          </p:cNvPr>
          <p:cNvPicPr>
            <a:picLocks noChangeAspect="1"/>
          </p:cNvPicPr>
          <p:nvPr/>
        </p:nvPicPr>
        <p:blipFill>
          <a:blip r:embed="rId2"/>
          <a:stretch>
            <a:fillRect/>
          </a:stretch>
        </p:blipFill>
        <p:spPr>
          <a:xfrm>
            <a:off x="2290813" y="432484"/>
            <a:ext cx="6920564" cy="4377293"/>
          </a:xfrm>
          <a:prstGeom prst="rect">
            <a:avLst/>
          </a:prstGeom>
        </p:spPr>
      </p:pic>
      <p:sp>
        <p:nvSpPr>
          <p:cNvPr id="5" name="TextBox 4">
            <a:extLst>
              <a:ext uri="{FF2B5EF4-FFF2-40B4-BE49-F238E27FC236}">
                <a16:creationId xmlns:a16="http://schemas.microsoft.com/office/drawing/2014/main" xmlns="" id="{EC38D349-15AC-4057-FB92-4F0330BC21E1}"/>
              </a:ext>
            </a:extLst>
          </p:cNvPr>
          <p:cNvSpPr txBox="1"/>
          <p:nvPr/>
        </p:nvSpPr>
        <p:spPr>
          <a:xfrm>
            <a:off x="211756" y="5004939"/>
            <a:ext cx="11223057" cy="1477328"/>
          </a:xfrm>
          <a:prstGeom prst="rect">
            <a:avLst/>
          </a:prstGeom>
          <a:noFill/>
        </p:spPr>
        <p:txBody>
          <a:bodyPr wrap="square">
            <a:spAutoFit/>
          </a:bodyPr>
          <a:lstStyle/>
          <a:p>
            <a:pPr marL="285750" indent="-285750">
              <a:buFont typeface="Arial" panose="020B0604020202020204" pitchFamily="34" charset="0"/>
              <a:buChar char="•"/>
            </a:pPr>
            <a:r>
              <a:rPr lang="en-IN" dirty="0"/>
              <a:t>These boxplots provide insights into the distribution and variation of the ratios of common </a:t>
            </a:r>
          </a:p>
          <a:p>
            <a:r>
              <a:rPr lang="en-IN" dirty="0"/>
              <a:t>	non-stopwords and common stopwords between duplicate and non-duplicate question pairs.</a:t>
            </a:r>
          </a:p>
          <a:p>
            <a:r>
              <a:rPr lang="en-IN" dirty="0"/>
              <a:t> </a:t>
            </a:r>
          </a:p>
          <a:p>
            <a:pPr marL="285750" indent="-285750">
              <a:buFont typeface="Arial" panose="020B0604020202020204" pitchFamily="34" charset="0"/>
              <a:buChar char="•"/>
            </a:pPr>
            <a:r>
              <a:rPr lang="en-IN" dirty="0"/>
              <a:t>The differences in the medians suggest that these features can potentially be useful in distinguishing	between duplicate and non-duplicate pairs.</a:t>
            </a:r>
          </a:p>
        </p:txBody>
      </p:sp>
    </p:spTree>
    <p:extLst>
      <p:ext uri="{BB962C8B-B14F-4D97-AF65-F5344CB8AC3E}">
        <p14:creationId xmlns:p14="http://schemas.microsoft.com/office/powerpoint/2010/main" val="3746295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7647C19-599E-AF4C-FE05-5A4FFB1B5BF2}"/>
              </a:ext>
            </a:extLst>
          </p:cNvPr>
          <p:cNvSpPr>
            <a:spLocks noGrp="1"/>
          </p:cNvSpPr>
          <p:nvPr>
            <p:ph type="sldNum" sz="quarter" idx="12"/>
          </p:nvPr>
        </p:nvSpPr>
        <p:spPr/>
        <p:txBody>
          <a:bodyPr/>
          <a:lstStyle/>
          <a:p>
            <a:fld id="{18C53D7E-92BA-4357-AC8B-527EE12B3C98}" type="slidenum">
              <a:rPr lang="en-IN" smtClean="0"/>
              <a:t>25</a:t>
            </a:fld>
            <a:endParaRPr lang="en-IN"/>
          </a:p>
        </p:txBody>
      </p:sp>
      <p:sp>
        <p:nvSpPr>
          <p:cNvPr id="7" name="TextBox 6">
            <a:extLst>
              <a:ext uri="{FF2B5EF4-FFF2-40B4-BE49-F238E27FC236}">
                <a16:creationId xmlns:a16="http://schemas.microsoft.com/office/drawing/2014/main" xmlns="" id="{6EB3E8BE-8218-B6EE-8088-3DD1227178F0}"/>
              </a:ext>
            </a:extLst>
          </p:cNvPr>
          <p:cNvSpPr txBox="1"/>
          <p:nvPr/>
        </p:nvSpPr>
        <p:spPr>
          <a:xfrm>
            <a:off x="394636" y="420613"/>
            <a:ext cx="10674416" cy="4493538"/>
          </a:xfrm>
          <a:prstGeom prst="rect">
            <a:avLst/>
          </a:prstGeom>
          <a:noFill/>
        </p:spPr>
        <p:txBody>
          <a:bodyPr wrap="square">
            <a:spAutoFit/>
          </a:bodyPr>
          <a:lstStyle/>
          <a:p>
            <a:pPr algn="ctr"/>
            <a:r>
              <a:rPr lang="en-US" sz="2800" b="0" i="0" dirty="0">
                <a:effectLst/>
                <a:latin typeface="Arial Black" panose="020B0A04020102020204" pitchFamily="34" charset="0"/>
              </a:rPr>
              <a:t>Fuzzy Features</a:t>
            </a:r>
          </a:p>
          <a:p>
            <a:pPr algn="l"/>
            <a:endParaRPr lang="en-US" sz="2400" b="0" i="0" dirty="0">
              <a:effectLst/>
              <a:latin typeface="Arial Black" panose="020B0A04020102020204" pitchFamily="34" charset="0"/>
            </a:endParaRPr>
          </a:p>
          <a:p>
            <a:pPr algn="just">
              <a:buFont typeface="Arial" panose="020B0604020202020204" pitchFamily="34" charset="0"/>
              <a:buChar char="•"/>
            </a:pPr>
            <a:r>
              <a:rPr lang="en-US" b="1" i="0" dirty="0">
                <a:effectLst/>
                <a:latin typeface="Roboto" panose="02000000000000000000" pitchFamily="2" charset="0"/>
              </a:rPr>
              <a:t> fuzz_ratio</a:t>
            </a:r>
            <a:r>
              <a:rPr lang="en-US" b="0" i="0" dirty="0">
                <a:effectLst/>
                <a:latin typeface="Roboto" panose="02000000000000000000" pitchFamily="2" charset="0"/>
              </a:rPr>
              <a:t> : fuzzyWuzzy has a ratio function that calculates the standard Levenshtein distance similarity ratio between two sequences.</a:t>
            </a:r>
          </a:p>
          <a:p>
            <a:pPr algn="just"/>
            <a:endParaRPr lang="en-US" b="0" i="0" dirty="0">
              <a:effectLst/>
              <a:latin typeface="Roboto" panose="02000000000000000000" pitchFamily="2" charset="0"/>
            </a:endParaRPr>
          </a:p>
          <a:p>
            <a:pPr algn="just">
              <a:buFont typeface="Arial" panose="020B0604020202020204" pitchFamily="34" charset="0"/>
              <a:buChar char="•"/>
            </a:pPr>
            <a:r>
              <a:rPr lang="en-US" b="1" i="0" dirty="0">
                <a:effectLst/>
                <a:latin typeface="Roboto" panose="02000000000000000000" pitchFamily="2" charset="0"/>
              </a:rPr>
              <a:t> fuzz_partial_ratio</a:t>
            </a:r>
            <a:r>
              <a:rPr lang="en-US" b="0" i="0" dirty="0">
                <a:effectLst/>
                <a:latin typeface="Roboto" panose="02000000000000000000" pitchFamily="2" charset="0"/>
              </a:rPr>
              <a:t> : The partial ratio helps us to perform substring matching. This takes the shortest string and compares it with all the substrings of the same length.</a:t>
            </a:r>
          </a:p>
          <a:p>
            <a:pPr algn="just">
              <a:buFont typeface="Arial" panose="020B0604020202020204" pitchFamily="34" charset="0"/>
              <a:buChar char="•"/>
            </a:pPr>
            <a:endParaRPr lang="en-US" b="0" i="0" dirty="0">
              <a:effectLst/>
              <a:latin typeface="Roboto" panose="02000000000000000000" pitchFamily="2" charset="0"/>
            </a:endParaRPr>
          </a:p>
          <a:p>
            <a:pPr algn="just">
              <a:buFont typeface="Arial" panose="020B0604020202020204" pitchFamily="34" charset="0"/>
              <a:buChar char="•"/>
            </a:pPr>
            <a:r>
              <a:rPr lang="en-US" b="1" i="0" dirty="0">
                <a:effectLst/>
                <a:latin typeface="Roboto" panose="02000000000000000000" pitchFamily="2" charset="0"/>
              </a:rPr>
              <a:t> token_set_ratio</a:t>
            </a:r>
            <a:r>
              <a:rPr lang="en-US" b="0" i="0" dirty="0">
                <a:effectLst/>
                <a:latin typeface="Roboto" panose="02000000000000000000" pitchFamily="2" charset="0"/>
              </a:rPr>
              <a:t> : Token set ratio performs a set operation that takes out the common tokens instead of just tokenizing the strings, sorting, and then pasting the tokens back together. Extra or same repeated words do not matter.</a:t>
            </a:r>
          </a:p>
          <a:p>
            <a:pPr algn="just">
              <a:buFont typeface="Arial" panose="020B0604020202020204" pitchFamily="34" charset="0"/>
              <a:buChar char="•"/>
            </a:pPr>
            <a:endParaRPr lang="en-US" b="0" i="0" dirty="0">
              <a:effectLst/>
              <a:latin typeface="Roboto" panose="02000000000000000000" pitchFamily="2" charset="0"/>
            </a:endParaRPr>
          </a:p>
          <a:p>
            <a:pPr algn="just">
              <a:buFont typeface="Arial" panose="020B0604020202020204" pitchFamily="34" charset="0"/>
              <a:buChar char="•"/>
            </a:pPr>
            <a:r>
              <a:rPr lang="en-US" b="1" i="0" dirty="0">
                <a:effectLst/>
                <a:latin typeface="Roboto" panose="02000000000000000000" pitchFamily="2" charset="0"/>
              </a:rPr>
              <a:t> token_sort_ratio</a:t>
            </a:r>
            <a:r>
              <a:rPr lang="en-US" b="0" i="0" dirty="0">
                <a:effectLst/>
                <a:latin typeface="Roboto" panose="02000000000000000000" pitchFamily="2" charset="0"/>
              </a:rPr>
              <a:t> : In token sort ratio, the strings are tokenized and pre-processed by converting to lower case and getting rid of punctuation. The strings are then sorted alphabetically and joined together. Post this, the Levenshtein distance similarity ratio is calculated between the strings.</a:t>
            </a:r>
          </a:p>
        </p:txBody>
      </p:sp>
      <p:pic>
        <p:nvPicPr>
          <p:cNvPr id="3" name="Google Shape;337;g16f7a4ac3bf_0_1796">
            <a:extLst>
              <a:ext uri="{FF2B5EF4-FFF2-40B4-BE49-F238E27FC236}">
                <a16:creationId xmlns:a16="http://schemas.microsoft.com/office/drawing/2014/main" xmlns="" id="{1A4ABAF8-3B4D-5DA3-E8A2-0A01AADB014B}"/>
              </a:ext>
            </a:extLst>
          </p:cNvPr>
          <p:cNvPicPr preferRelativeResize="0"/>
          <p:nvPr/>
        </p:nvPicPr>
        <p:blipFill>
          <a:blip r:embed="rId2">
            <a:alphaModFix/>
          </a:blip>
          <a:stretch>
            <a:fillRect/>
          </a:stretch>
        </p:blipFill>
        <p:spPr>
          <a:xfrm>
            <a:off x="394636" y="5039035"/>
            <a:ext cx="11492564" cy="1182700"/>
          </a:xfrm>
          <a:prstGeom prst="rect">
            <a:avLst/>
          </a:prstGeom>
          <a:noFill/>
          <a:ln>
            <a:noFill/>
          </a:ln>
        </p:spPr>
      </p:pic>
    </p:spTree>
    <p:extLst>
      <p:ext uri="{BB962C8B-B14F-4D97-AF65-F5344CB8AC3E}">
        <p14:creationId xmlns:p14="http://schemas.microsoft.com/office/powerpoint/2010/main" val="273049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3CFF9A0-4A04-C8AB-E1BA-CBE309E5630E}"/>
              </a:ext>
            </a:extLst>
          </p:cNvPr>
          <p:cNvSpPr>
            <a:spLocks noGrp="1"/>
          </p:cNvSpPr>
          <p:nvPr>
            <p:ph type="sldNum" sz="quarter" idx="12"/>
          </p:nvPr>
        </p:nvSpPr>
        <p:spPr/>
        <p:txBody>
          <a:bodyPr/>
          <a:lstStyle/>
          <a:p>
            <a:fld id="{18C53D7E-92BA-4357-AC8B-527EE12B3C98}" type="slidenum">
              <a:rPr lang="en-IN" smtClean="0"/>
              <a:t>26</a:t>
            </a:fld>
            <a:endParaRPr lang="en-IN"/>
          </a:p>
        </p:txBody>
      </p:sp>
      <p:pic>
        <p:nvPicPr>
          <p:cNvPr id="4" name="Picture 3">
            <a:extLst>
              <a:ext uri="{FF2B5EF4-FFF2-40B4-BE49-F238E27FC236}">
                <a16:creationId xmlns:a16="http://schemas.microsoft.com/office/drawing/2014/main" xmlns="" id="{66391A41-EF31-AA3E-2FF4-63F7B89C8C00}"/>
              </a:ext>
            </a:extLst>
          </p:cNvPr>
          <p:cNvPicPr>
            <a:picLocks noChangeAspect="1"/>
          </p:cNvPicPr>
          <p:nvPr/>
        </p:nvPicPr>
        <p:blipFill>
          <a:blip r:embed="rId2"/>
          <a:stretch>
            <a:fillRect/>
          </a:stretch>
        </p:blipFill>
        <p:spPr>
          <a:xfrm>
            <a:off x="904775" y="1344883"/>
            <a:ext cx="9664917" cy="3353352"/>
          </a:xfrm>
          <a:prstGeom prst="rect">
            <a:avLst/>
          </a:prstGeom>
        </p:spPr>
      </p:pic>
      <p:sp>
        <p:nvSpPr>
          <p:cNvPr id="5" name="TextBox 4">
            <a:extLst>
              <a:ext uri="{FF2B5EF4-FFF2-40B4-BE49-F238E27FC236}">
                <a16:creationId xmlns:a16="http://schemas.microsoft.com/office/drawing/2014/main" xmlns="" id="{BD1D2395-3A4D-18B9-CC2C-F0AC073DB96D}"/>
              </a:ext>
            </a:extLst>
          </p:cNvPr>
          <p:cNvSpPr txBox="1"/>
          <p:nvPr/>
        </p:nvSpPr>
        <p:spPr>
          <a:xfrm>
            <a:off x="1662763" y="5265402"/>
            <a:ext cx="9664917" cy="646331"/>
          </a:xfrm>
          <a:prstGeom prst="rect">
            <a:avLst/>
          </a:prstGeom>
          <a:noFill/>
        </p:spPr>
        <p:txBody>
          <a:bodyPr wrap="square">
            <a:spAutoFit/>
          </a:bodyPr>
          <a:lstStyle/>
          <a:p>
            <a:pPr algn="l">
              <a:buFont typeface="Arial" panose="020B0604020202020204" pitchFamily="34" charset="0"/>
              <a:buChar char="•"/>
            </a:pPr>
            <a:r>
              <a:rPr lang="en-US" b="0" i="0" dirty="0">
                <a:effectLst/>
                <a:latin typeface="source-serif-pro"/>
              </a:rPr>
              <a:t>The fuzz ratios tend to be generally higher for duplicate question pairs.</a:t>
            </a:r>
          </a:p>
          <a:p>
            <a:pPr algn="l">
              <a:buFont typeface="Arial" panose="020B0604020202020204" pitchFamily="34" charset="0"/>
              <a:buChar char="•"/>
            </a:pPr>
            <a:r>
              <a:rPr lang="en-US" b="0" i="0" dirty="0">
                <a:effectLst/>
                <a:latin typeface="sohne"/>
              </a:rPr>
              <a:t>Most of the plots have certain overlapping, but it can somehow work out separability</a:t>
            </a:r>
            <a:r>
              <a:rPr lang="en-US" b="0" i="0" dirty="0">
                <a:solidFill>
                  <a:srgbClr val="757575"/>
                </a:solidFill>
                <a:effectLst/>
                <a:latin typeface="sohne"/>
              </a:rPr>
              <a:t>.</a:t>
            </a:r>
            <a:endParaRPr lang="en-US" b="0" i="0" dirty="0">
              <a:solidFill>
                <a:srgbClr val="292929"/>
              </a:solidFill>
              <a:effectLst/>
              <a:latin typeface="source-serif-pro"/>
            </a:endParaRPr>
          </a:p>
        </p:txBody>
      </p:sp>
    </p:spTree>
    <p:extLst>
      <p:ext uri="{BB962C8B-B14F-4D97-AF65-F5344CB8AC3E}">
        <p14:creationId xmlns:p14="http://schemas.microsoft.com/office/powerpoint/2010/main" val="2846245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F643075-9943-AF25-9A64-A5B38F11D80A}"/>
              </a:ext>
            </a:extLst>
          </p:cNvPr>
          <p:cNvSpPr>
            <a:spLocks noGrp="1"/>
          </p:cNvSpPr>
          <p:nvPr>
            <p:ph type="sldNum" sz="quarter" idx="12"/>
          </p:nvPr>
        </p:nvSpPr>
        <p:spPr/>
        <p:txBody>
          <a:bodyPr/>
          <a:lstStyle/>
          <a:p>
            <a:fld id="{18C53D7E-92BA-4357-AC8B-527EE12B3C98}" type="slidenum">
              <a:rPr lang="en-IN" smtClean="0"/>
              <a:t>27</a:t>
            </a:fld>
            <a:endParaRPr lang="en-IN"/>
          </a:p>
        </p:txBody>
      </p:sp>
      <p:sp>
        <p:nvSpPr>
          <p:cNvPr id="5" name="TextBox 4">
            <a:extLst>
              <a:ext uri="{FF2B5EF4-FFF2-40B4-BE49-F238E27FC236}">
                <a16:creationId xmlns:a16="http://schemas.microsoft.com/office/drawing/2014/main" xmlns="" id="{DDE0A802-02ED-037D-11FA-8DBBFCD4594D}"/>
              </a:ext>
            </a:extLst>
          </p:cNvPr>
          <p:cNvSpPr txBox="1"/>
          <p:nvPr/>
        </p:nvSpPr>
        <p:spPr>
          <a:xfrm>
            <a:off x="1318661" y="5033294"/>
            <a:ext cx="11184555" cy="646331"/>
          </a:xfrm>
          <a:prstGeom prst="rect">
            <a:avLst/>
          </a:prstGeom>
          <a:noFill/>
        </p:spPr>
        <p:txBody>
          <a:bodyPr wrap="square">
            <a:spAutoFit/>
          </a:bodyPr>
          <a:lstStyle/>
          <a:p>
            <a:r>
              <a:rPr lang="en-US" b="0" i="0" dirty="0">
                <a:effectLst/>
              </a:rPr>
              <a:t>Features like token_sort_ratio and fuzz_ratio also provides some separability as their PDFs have </a:t>
            </a:r>
            <a:r>
              <a:rPr lang="en-US" b="1" i="0" dirty="0">
                <a:effectLst/>
              </a:rPr>
              <a:t>partial overlapping.</a:t>
            </a:r>
            <a:endParaRPr lang="en-IN" dirty="0"/>
          </a:p>
        </p:txBody>
      </p:sp>
      <p:pic>
        <p:nvPicPr>
          <p:cNvPr id="7" name="Picture 6">
            <a:extLst>
              <a:ext uri="{FF2B5EF4-FFF2-40B4-BE49-F238E27FC236}">
                <a16:creationId xmlns:a16="http://schemas.microsoft.com/office/drawing/2014/main" xmlns="" id="{9F5F811C-A0C9-E443-7C79-7A03BAF89FCB}"/>
              </a:ext>
            </a:extLst>
          </p:cNvPr>
          <p:cNvPicPr>
            <a:picLocks noChangeAspect="1"/>
          </p:cNvPicPr>
          <p:nvPr/>
        </p:nvPicPr>
        <p:blipFill>
          <a:blip r:embed="rId2"/>
          <a:stretch>
            <a:fillRect/>
          </a:stretch>
        </p:blipFill>
        <p:spPr>
          <a:xfrm>
            <a:off x="1430957" y="988040"/>
            <a:ext cx="8646693" cy="3495861"/>
          </a:xfrm>
          <a:prstGeom prst="rect">
            <a:avLst/>
          </a:prstGeom>
        </p:spPr>
      </p:pic>
    </p:spTree>
    <p:extLst>
      <p:ext uri="{BB962C8B-B14F-4D97-AF65-F5344CB8AC3E}">
        <p14:creationId xmlns:p14="http://schemas.microsoft.com/office/powerpoint/2010/main" val="1419268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0E8140D-931E-DBD0-BFB4-F463CCBEA32F}"/>
              </a:ext>
            </a:extLst>
          </p:cNvPr>
          <p:cNvSpPr>
            <a:spLocks noGrp="1"/>
          </p:cNvSpPr>
          <p:nvPr>
            <p:ph type="sldNum" sz="quarter" idx="12"/>
          </p:nvPr>
        </p:nvSpPr>
        <p:spPr/>
        <p:txBody>
          <a:bodyPr/>
          <a:lstStyle/>
          <a:p>
            <a:fld id="{18C53D7E-92BA-4357-AC8B-527EE12B3C98}" type="slidenum">
              <a:rPr lang="en-IN" smtClean="0"/>
              <a:t>28</a:t>
            </a:fld>
            <a:endParaRPr lang="en-IN"/>
          </a:p>
        </p:txBody>
      </p:sp>
      <p:pic>
        <p:nvPicPr>
          <p:cNvPr id="3" name="Google Shape;348;g16f7a4ac3bf_0_1839">
            <a:extLst>
              <a:ext uri="{FF2B5EF4-FFF2-40B4-BE49-F238E27FC236}">
                <a16:creationId xmlns:a16="http://schemas.microsoft.com/office/drawing/2014/main" xmlns="" id="{6C375A69-0265-DDB2-1F40-A80CD3C0C2B7}"/>
              </a:ext>
            </a:extLst>
          </p:cNvPr>
          <p:cNvPicPr preferRelativeResize="0"/>
          <p:nvPr/>
        </p:nvPicPr>
        <p:blipFill>
          <a:blip r:embed="rId2">
            <a:alphaModFix/>
          </a:blip>
          <a:stretch>
            <a:fillRect/>
          </a:stretch>
        </p:blipFill>
        <p:spPr>
          <a:xfrm>
            <a:off x="191201" y="295729"/>
            <a:ext cx="6738988" cy="3003136"/>
          </a:xfrm>
          <a:prstGeom prst="rect">
            <a:avLst/>
          </a:prstGeom>
          <a:noFill/>
          <a:ln>
            <a:noFill/>
          </a:ln>
        </p:spPr>
      </p:pic>
      <p:pic>
        <p:nvPicPr>
          <p:cNvPr id="4" name="Google Shape;347;g16f7a4ac3bf_0_1839">
            <a:extLst>
              <a:ext uri="{FF2B5EF4-FFF2-40B4-BE49-F238E27FC236}">
                <a16:creationId xmlns:a16="http://schemas.microsoft.com/office/drawing/2014/main" xmlns="" id="{908FE5A0-D6E2-82C2-C917-7C3EE03F9531}"/>
              </a:ext>
            </a:extLst>
          </p:cNvPr>
          <p:cNvPicPr preferRelativeResize="0"/>
          <p:nvPr/>
        </p:nvPicPr>
        <p:blipFill>
          <a:blip r:embed="rId3">
            <a:alphaModFix/>
          </a:blip>
          <a:stretch>
            <a:fillRect/>
          </a:stretch>
        </p:blipFill>
        <p:spPr>
          <a:xfrm>
            <a:off x="5250280" y="3429000"/>
            <a:ext cx="6559918" cy="3003136"/>
          </a:xfrm>
          <a:prstGeom prst="rect">
            <a:avLst/>
          </a:prstGeom>
          <a:noFill/>
          <a:ln>
            <a:noFill/>
          </a:ln>
        </p:spPr>
      </p:pic>
      <p:sp>
        <p:nvSpPr>
          <p:cNvPr id="6" name="TextBox 5">
            <a:extLst>
              <a:ext uri="{FF2B5EF4-FFF2-40B4-BE49-F238E27FC236}">
                <a16:creationId xmlns:a16="http://schemas.microsoft.com/office/drawing/2014/main" xmlns="" id="{B942FE1E-0740-3F9B-2CF3-D793CF9BE40F}"/>
              </a:ext>
            </a:extLst>
          </p:cNvPr>
          <p:cNvSpPr txBox="1"/>
          <p:nvPr/>
        </p:nvSpPr>
        <p:spPr>
          <a:xfrm>
            <a:off x="381802" y="4286371"/>
            <a:ext cx="4766462" cy="923330"/>
          </a:xfrm>
          <a:prstGeom prst="rect">
            <a:avLst/>
          </a:prstGeom>
          <a:noFill/>
        </p:spPr>
        <p:txBody>
          <a:bodyPr wrap="square">
            <a:spAutoFit/>
          </a:bodyPr>
          <a:lstStyle/>
          <a:p>
            <a:r>
              <a:rPr lang="en-US" sz="1800" dirty="0"/>
              <a:t>All of these Fuzzy Based Ratios are higher for Duplicate Question Pairs relative to Non-Duplicate Question Pairs</a:t>
            </a:r>
            <a:endParaRPr lang="en-IN" dirty="0"/>
          </a:p>
        </p:txBody>
      </p:sp>
    </p:spTree>
    <p:extLst>
      <p:ext uri="{BB962C8B-B14F-4D97-AF65-F5344CB8AC3E}">
        <p14:creationId xmlns:p14="http://schemas.microsoft.com/office/powerpoint/2010/main" val="234297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364FA2F-5A7A-7568-9246-98979323BD5D}"/>
              </a:ext>
            </a:extLst>
          </p:cNvPr>
          <p:cNvSpPr>
            <a:spLocks noGrp="1"/>
          </p:cNvSpPr>
          <p:nvPr>
            <p:ph type="sldNum" sz="quarter" idx="12"/>
          </p:nvPr>
        </p:nvSpPr>
        <p:spPr/>
        <p:txBody>
          <a:bodyPr/>
          <a:lstStyle/>
          <a:p>
            <a:fld id="{18C53D7E-92BA-4357-AC8B-527EE12B3C98}" type="slidenum">
              <a:rPr lang="en-IN" smtClean="0"/>
              <a:t>29</a:t>
            </a:fld>
            <a:endParaRPr lang="en-IN"/>
          </a:p>
        </p:txBody>
      </p:sp>
      <p:sp>
        <p:nvSpPr>
          <p:cNvPr id="5" name="TextBox 4">
            <a:extLst>
              <a:ext uri="{FF2B5EF4-FFF2-40B4-BE49-F238E27FC236}">
                <a16:creationId xmlns:a16="http://schemas.microsoft.com/office/drawing/2014/main" xmlns="" id="{49D7262E-D3F5-F732-8B0A-9202AEBDE6FD}"/>
              </a:ext>
            </a:extLst>
          </p:cNvPr>
          <p:cNvSpPr txBox="1"/>
          <p:nvPr/>
        </p:nvSpPr>
        <p:spPr>
          <a:xfrm>
            <a:off x="394636" y="553837"/>
            <a:ext cx="11069053" cy="6878806"/>
          </a:xfrm>
          <a:prstGeom prst="rect">
            <a:avLst/>
          </a:prstGeom>
          <a:noFill/>
        </p:spPr>
        <p:txBody>
          <a:bodyPr wrap="square">
            <a:spAutoFit/>
          </a:bodyPr>
          <a:lstStyle/>
          <a:p>
            <a:pPr algn="ctr">
              <a:lnSpc>
                <a:spcPct val="150000"/>
              </a:lnSpc>
            </a:pPr>
            <a:r>
              <a:rPr lang="en-IN" sz="2400" dirty="0">
                <a:latin typeface="Arial Black" panose="020B0A04020102020204" pitchFamily="34" charset="0"/>
              </a:rPr>
              <a:t>Techniques used for </a:t>
            </a:r>
            <a:r>
              <a:rPr lang="en-IN" sz="2400" smtClean="0">
                <a:latin typeface="Arial Black" panose="020B0A04020102020204" pitchFamily="34" charset="0"/>
              </a:rPr>
              <a:t>Text to Numerical </a:t>
            </a:r>
            <a:r>
              <a:rPr lang="en-IN" sz="2400" dirty="0">
                <a:latin typeface="Arial Black" panose="020B0A04020102020204" pitchFamily="34" charset="0"/>
              </a:rPr>
              <a:t>Vector Conversion</a:t>
            </a:r>
          </a:p>
          <a:p>
            <a:pPr algn="just">
              <a:lnSpc>
                <a:spcPct val="150000"/>
              </a:lnSpc>
            </a:pPr>
            <a:r>
              <a:rPr lang="en-IN" sz="2400" dirty="0"/>
              <a:t>• Bag of Words (BoW) </a:t>
            </a:r>
          </a:p>
          <a:p>
            <a:pPr algn="just">
              <a:lnSpc>
                <a:spcPct val="150000"/>
              </a:lnSpc>
            </a:pPr>
            <a:r>
              <a:rPr lang="en-IN" dirty="0"/>
              <a:t>	A s</a:t>
            </a:r>
            <a:r>
              <a:rPr lang="en-US" b="0" i="0" dirty="0">
                <a:effectLst/>
                <a:latin typeface="Söhne"/>
              </a:rPr>
              <a:t>imple and efficient method for capturing question pair similarity. However it </a:t>
            </a:r>
            <a:r>
              <a:rPr lang="en-US" b="1" i="0" dirty="0">
                <a:solidFill>
                  <a:schemeClr val="accent2"/>
                </a:solidFill>
                <a:effectLst/>
                <a:latin typeface="Söhne"/>
              </a:rPr>
              <a:t>has l</a:t>
            </a:r>
            <a:r>
              <a:rPr lang="en-US" b="1" dirty="0">
                <a:solidFill>
                  <a:schemeClr val="accent2"/>
                </a:solidFill>
                <a:latin typeface="Söhne"/>
              </a:rPr>
              <a:t>im</a:t>
            </a:r>
            <a:r>
              <a:rPr lang="en-US" b="1" i="0" dirty="0">
                <a:solidFill>
                  <a:schemeClr val="accent2"/>
                </a:solidFill>
                <a:effectLst/>
                <a:latin typeface="Söhne"/>
              </a:rPr>
              <a:t>itations in capturing word order, context, and semantic relationships between words.</a:t>
            </a:r>
            <a:endParaRPr lang="en-IN" sz="2400" b="1" dirty="0">
              <a:solidFill>
                <a:schemeClr val="accent2"/>
              </a:solidFill>
            </a:endParaRPr>
          </a:p>
          <a:p>
            <a:pPr marL="285750" indent="-285750" algn="just">
              <a:lnSpc>
                <a:spcPct val="150000"/>
              </a:lnSpc>
              <a:buFont typeface="Arial" panose="020B0604020202020204" pitchFamily="34" charset="0"/>
              <a:buChar char="•"/>
            </a:pPr>
            <a:r>
              <a:rPr lang="en-IN" sz="2400" dirty="0"/>
              <a:t>Word2vec</a:t>
            </a:r>
          </a:p>
          <a:p>
            <a:pPr algn="just">
              <a:lnSpc>
                <a:spcPct val="150000"/>
              </a:lnSpc>
            </a:pPr>
            <a:r>
              <a:rPr lang="en-US" dirty="0">
                <a:latin typeface="Söhne"/>
              </a:rPr>
              <a:t>	This approach c</a:t>
            </a:r>
            <a:r>
              <a:rPr lang="en-US" b="0" i="0" dirty="0">
                <a:effectLst/>
                <a:latin typeface="Söhne"/>
              </a:rPr>
              <a:t>aptures semantic relationships and similarities between words, considering word order and contextual information, thereby addressing some of the limitations of the Bag of Words approach. However, it has </a:t>
            </a:r>
            <a:r>
              <a:rPr lang="en-US" b="1" i="0" dirty="0">
                <a:solidFill>
                  <a:schemeClr val="accent2"/>
                </a:solidFill>
                <a:effectLst/>
                <a:latin typeface="Söhne"/>
              </a:rPr>
              <a:t>limitations in handling contextual ambiguity, domain specificity, and complex relationships.</a:t>
            </a:r>
            <a:endParaRPr lang="en-IN" b="1" dirty="0">
              <a:solidFill>
                <a:schemeClr val="accent2"/>
              </a:solidFill>
            </a:endParaRPr>
          </a:p>
          <a:p>
            <a:pPr marL="285750" indent="-285750" algn="just">
              <a:lnSpc>
                <a:spcPct val="150000"/>
              </a:lnSpc>
              <a:buFont typeface="Arial" panose="020B0604020202020204" pitchFamily="34" charset="0"/>
              <a:buChar char="•"/>
            </a:pPr>
            <a:r>
              <a:rPr lang="en-IN" sz="2400" dirty="0"/>
              <a:t>TF - IDF </a:t>
            </a:r>
          </a:p>
          <a:p>
            <a:pPr algn="just">
              <a:lnSpc>
                <a:spcPct val="150000"/>
              </a:lnSpc>
            </a:pPr>
            <a:r>
              <a:rPr kumimoji="0" lang="en-US" altLang="en-US" sz="1800" b="0" i="0" u="none" strike="noStrike" cap="none" normalizeH="0" baseline="0" dirty="0">
                <a:ln>
                  <a:noFill/>
                </a:ln>
                <a:effectLst/>
                <a:latin typeface="Söhne"/>
              </a:rPr>
              <a:t>	This approach is noted for its simplicity and ability to capture term importance. However, it </a:t>
            </a:r>
            <a:r>
              <a:rPr kumimoji="0" lang="en-US" altLang="en-US" sz="1800" b="1" i="0" u="none" strike="noStrike" cap="none" normalizeH="0" baseline="0" dirty="0">
                <a:ln>
                  <a:noFill/>
                </a:ln>
                <a:solidFill>
                  <a:schemeClr val="accent2"/>
                </a:solidFill>
                <a:effectLst/>
                <a:latin typeface="Söhne"/>
              </a:rPr>
              <a:t>has limitations in handling word order, contextual understanding, and document-level information,</a:t>
            </a:r>
            <a:r>
              <a:rPr kumimoji="0" lang="en-US" altLang="en-US" sz="1800" b="0" i="0" u="none" strike="noStrike" cap="none" normalizeH="0" baseline="0" dirty="0">
                <a:ln>
                  <a:noFill/>
                </a:ln>
                <a:effectLst/>
                <a:latin typeface="Söhne"/>
              </a:rPr>
              <a:t> which can affect its accuracy in identifying semantic similarities between questions.</a:t>
            </a:r>
          </a:p>
          <a:p>
            <a:pPr algn="just">
              <a:lnSpc>
                <a:spcPct val="150000"/>
              </a:lnSpc>
            </a:pPr>
            <a:endParaRPr kumimoji="0" lang="en-US" altLang="en-US" sz="1800" b="0" i="0" u="none" strike="noStrike" cap="none" normalizeH="0" baseline="0" dirty="0">
              <a:ln>
                <a:noFill/>
              </a:ln>
              <a:effectLst/>
              <a:latin typeface="Söhne"/>
            </a:endParaRPr>
          </a:p>
          <a:p>
            <a:pPr algn="just">
              <a:lnSpc>
                <a:spcPct val="150000"/>
              </a:lnSpc>
            </a:pPr>
            <a:endParaRPr lang="en-IN" dirty="0">
              <a:latin typeface="Söhne"/>
            </a:endParaRPr>
          </a:p>
        </p:txBody>
      </p:sp>
    </p:spTree>
    <p:extLst>
      <p:ext uri="{BB962C8B-B14F-4D97-AF65-F5344CB8AC3E}">
        <p14:creationId xmlns:p14="http://schemas.microsoft.com/office/powerpoint/2010/main" val="53676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FFCBE83-2743-6341-C18D-BB23EE652EB2}"/>
              </a:ext>
            </a:extLst>
          </p:cNvPr>
          <p:cNvSpPr txBox="1"/>
          <p:nvPr/>
        </p:nvSpPr>
        <p:spPr>
          <a:xfrm>
            <a:off x="484069" y="1184652"/>
            <a:ext cx="11223861" cy="3878498"/>
          </a:xfrm>
          <a:prstGeom prst="rect">
            <a:avLst/>
          </a:prstGeom>
          <a:noFill/>
        </p:spPr>
        <p:txBody>
          <a:bodyPr wrap="square" rtlCol="0">
            <a:spAutoFit/>
          </a:bodyPr>
          <a:lstStyle/>
          <a:p>
            <a:pPr algn="just">
              <a:lnSpc>
                <a:spcPct val="150000"/>
              </a:lnSpc>
            </a:pPr>
            <a:r>
              <a:rPr lang="en-US" sz="1800" b="1" i="0" u="none" strike="noStrike" dirty="0">
                <a:effectLst/>
                <a:latin typeface="Arial" panose="020B0604020202020204" pitchFamily="34" charset="0"/>
                <a:cs typeface="Arial" panose="020B0604020202020204" pitchFamily="34" charset="0"/>
              </a:rPr>
              <a:t>About Quora :	</a:t>
            </a:r>
          </a:p>
          <a:p>
            <a:pPr algn="just">
              <a:lnSpc>
                <a:spcPct val="200000"/>
              </a:lnSpc>
            </a:pPr>
            <a:r>
              <a:rPr lang="en-US" sz="1600" b="0" i="0" u="none" strike="noStrike" dirty="0">
                <a:effectLst/>
                <a:latin typeface="Arial" panose="020B0604020202020204" pitchFamily="34" charset="0"/>
                <a:cs typeface="Arial" panose="020B0604020202020204" pitchFamily="34" charset="0"/>
              </a:rPr>
              <a:t>	Quora is a social question-and-answer platform to ask questions and connect with people who contribute unique insights and quality answers. Users can collaborate by editing questions and commenting on answers that have been submitted by other users.</a:t>
            </a:r>
          </a:p>
          <a:p>
            <a:pPr algn="just">
              <a:lnSpc>
                <a:spcPct val="200000"/>
              </a:lnSpc>
            </a:pPr>
            <a:r>
              <a:rPr lang="en-US" sz="1600" b="0" i="0" u="none" strike="noStrike" dirty="0">
                <a:effectLst/>
                <a:latin typeface="Arial" panose="020B0604020202020204" pitchFamily="34" charset="0"/>
                <a:cs typeface="Arial" panose="020B0604020202020204" pitchFamily="34" charset="0"/>
              </a:rPr>
              <a:t>	One</a:t>
            </a:r>
            <a:r>
              <a:rPr lang="en-US" sz="1600" dirty="0">
                <a:latin typeface="Arial" panose="020B0604020202020204" pitchFamily="34" charset="0"/>
                <a:ea typeface="Arial"/>
                <a:cs typeface="Arial" panose="020B0604020202020204" pitchFamily="34" charset="0"/>
                <a:sym typeface="Arial"/>
              </a:rPr>
              <a:t> of the ma</a:t>
            </a:r>
            <a:r>
              <a:rPr lang="en-US" sz="1600" dirty="0">
                <a:latin typeface="Arial" panose="020B0604020202020204" pitchFamily="34" charset="0"/>
                <a:cs typeface="Arial" panose="020B0604020202020204" pitchFamily="34" charset="0"/>
              </a:rPr>
              <a:t>jor</a:t>
            </a:r>
            <a:r>
              <a:rPr lang="en-US" sz="1600" dirty="0">
                <a:latin typeface="Arial" panose="020B0604020202020204" pitchFamily="34" charset="0"/>
                <a:ea typeface="Arial"/>
                <a:cs typeface="Arial" panose="020B0604020202020204" pitchFamily="34" charset="0"/>
                <a:sym typeface="Arial"/>
              </a:rPr>
              <a:t> problems that Quora face is the duplication of questions. Duplication of question ruins the experience for both the questioner and the answerer.</a:t>
            </a:r>
            <a:r>
              <a:rPr lang="en-US" sz="1600" b="0" i="0" u="none" strike="noStrike" dirty="0">
                <a:effectLst/>
                <a:latin typeface="Arial" panose="020B0604020202020204" pitchFamily="34" charset="0"/>
                <a:cs typeface="Arial" panose="020B0604020202020204" pitchFamily="34" charset="0"/>
              </a:rPr>
              <a:t> Multiple questions with the same intent can cause seekers to spend more time finding the best answer to their question, and make writers feel they need to answer multiple versions of the same question.</a:t>
            </a:r>
            <a:r>
              <a:rPr lang="en-US" sz="1600" dirty="0">
                <a:latin typeface="Arial" panose="020B0604020202020204" pitchFamily="34" charset="0"/>
                <a:ea typeface="Arial"/>
                <a:cs typeface="Arial" panose="020B0604020202020204" pitchFamily="34" charset="0"/>
                <a:sym typeface="Arial"/>
              </a:rPr>
              <a:t> </a:t>
            </a:r>
            <a:endParaRPr lang="en-IN"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FCA51690-9568-7985-D32E-43274CB6C43E}"/>
              </a:ext>
            </a:extLst>
          </p:cNvPr>
          <p:cNvSpPr txBox="1"/>
          <p:nvPr/>
        </p:nvSpPr>
        <p:spPr>
          <a:xfrm>
            <a:off x="3734602" y="386336"/>
            <a:ext cx="5727031" cy="769441"/>
          </a:xfrm>
          <a:prstGeom prst="rect">
            <a:avLst/>
          </a:prstGeom>
          <a:noFill/>
        </p:spPr>
        <p:txBody>
          <a:bodyPr wrap="square" rtlCol="0">
            <a:spAutoFit/>
          </a:bodyPr>
          <a:lstStyle/>
          <a:p>
            <a:r>
              <a:rPr lang="en-US" sz="3600" b="1" dirty="0">
                <a:latin typeface="Arial Black" panose="020B0A04020102020204" pitchFamily="34" charset="0"/>
              </a:rPr>
              <a:t>INTRODUCTION</a:t>
            </a:r>
            <a:r>
              <a:rPr lang="en-US" sz="4400" b="1" dirty="0">
                <a:latin typeface="Arial Black" panose="020B0A04020102020204" pitchFamily="34" charset="0"/>
              </a:rPr>
              <a:t> </a:t>
            </a:r>
          </a:p>
        </p:txBody>
      </p:sp>
      <p:sp>
        <p:nvSpPr>
          <p:cNvPr id="4" name="Slide Number Placeholder 3">
            <a:extLst>
              <a:ext uri="{FF2B5EF4-FFF2-40B4-BE49-F238E27FC236}">
                <a16:creationId xmlns:a16="http://schemas.microsoft.com/office/drawing/2014/main" xmlns="" id="{013C9E6A-F79F-9863-E3A7-96B5FF04372C}"/>
              </a:ext>
            </a:extLst>
          </p:cNvPr>
          <p:cNvSpPr>
            <a:spLocks noGrp="1"/>
          </p:cNvSpPr>
          <p:nvPr>
            <p:ph type="sldNum" sz="quarter" idx="12"/>
          </p:nvPr>
        </p:nvSpPr>
        <p:spPr/>
        <p:txBody>
          <a:bodyPr/>
          <a:lstStyle/>
          <a:p>
            <a:fld id="{18C53D7E-92BA-4357-AC8B-527EE12B3C98}" type="slidenum">
              <a:rPr lang="en-IN" smtClean="0"/>
              <a:t>3</a:t>
            </a:fld>
            <a:endParaRPr lang="en-IN"/>
          </a:p>
        </p:txBody>
      </p:sp>
    </p:spTree>
    <p:extLst>
      <p:ext uri="{BB962C8B-B14F-4D97-AF65-F5344CB8AC3E}">
        <p14:creationId xmlns:p14="http://schemas.microsoft.com/office/powerpoint/2010/main" val="306550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DB76768-1B50-33AA-22EC-21285F3CC3D0}"/>
              </a:ext>
            </a:extLst>
          </p:cNvPr>
          <p:cNvSpPr>
            <a:spLocks noGrp="1"/>
          </p:cNvSpPr>
          <p:nvPr>
            <p:ph type="sldNum" sz="quarter" idx="12"/>
          </p:nvPr>
        </p:nvSpPr>
        <p:spPr/>
        <p:txBody>
          <a:bodyPr/>
          <a:lstStyle/>
          <a:p>
            <a:fld id="{18C53D7E-92BA-4357-AC8B-527EE12B3C98}" type="slidenum">
              <a:rPr lang="en-IN" smtClean="0"/>
              <a:t>30</a:t>
            </a:fld>
            <a:endParaRPr lang="en-IN"/>
          </a:p>
        </p:txBody>
      </p:sp>
      <p:sp>
        <p:nvSpPr>
          <p:cNvPr id="6" name="TextBox 5">
            <a:extLst>
              <a:ext uri="{FF2B5EF4-FFF2-40B4-BE49-F238E27FC236}">
                <a16:creationId xmlns:a16="http://schemas.microsoft.com/office/drawing/2014/main" xmlns="" id="{8F4A1FCE-10CA-623E-DA23-1F8FEFC41CF8}"/>
              </a:ext>
            </a:extLst>
          </p:cNvPr>
          <p:cNvSpPr txBox="1"/>
          <p:nvPr/>
        </p:nvSpPr>
        <p:spPr>
          <a:xfrm>
            <a:off x="2338020" y="465039"/>
            <a:ext cx="6097604" cy="588879"/>
          </a:xfrm>
          <a:prstGeom prst="rect">
            <a:avLst/>
          </a:prstGeom>
          <a:noFill/>
        </p:spPr>
        <p:txBody>
          <a:bodyPr wrap="square">
            <a:spAutoFit/>
          </a:bodyPr>
          <a:lstStyle/>
          <a:p>
            <a:pPr algn="ctr">
              <a:lnSpc>
                <a:spcPct val="150000"/>
              </a:lnSpc>
            </a:pPr>
            <a:r>
              <a:rPr lang="en-US" sz="2400" dirty="0">
                <a:latin typeface="Arial Black" panose="020B0A04020102020204" pitchFamily="34" charset="0"/>
              </a:rPr>
              <a:t>B</a:t>
            </a:r>
            <a:r>
              <a:rPr lang="en-IN" sz="2400" dirty="0">
                <a:latin typeface="Arial Black" panose="020B0A04020102020204" pitchFamily="34" charset="0"/>
              </a:rPr>
              <a:t>ag Of Words (BoW)</a:t>
            </a:r>
          </a:p>
        </p:txBody>
      </p:sp>
      <p:sp>
        <p:nvSpPr>
          <p:cNvPr id="7" name="TextBox 6">
            <a:extLst>
              <a:ext uri="{FF2B5EF4-FFF2-40B4-BE49-F238E27FC236}">
                <a16:creationId xmlns:a16="http://schemas.microsoft.com/office/drawing/2014/main" xmlns="" id="{87DEAADA-C370-BE7B-E11F-580A2FCC4A36}"/>
              </a:ext>
            </a:extLst>
          </p:cNvPr>
          <p:cNvSpPr txBox="1"/>
          <p:nvPr/>
        </p:nvSpPr>
        <p:spPr>
          <a:xfrm>
            <a:off x="186089" y="759479"/>
            <a:ext cx="11527856" cy="4678204"/>
          </a:xfrm>
          <a:prstGeom prst="rect">
            <a:avLst/>
          </a:prstGeom>
          <a:noFill/>
        </p:spPr>
        <p:txBody>
          <a:bodyPr wrap="square" rtlCol="0">
            <a:spAutoFit/>
          </a:bodyPr>
          <a:lstStyle/>
          <a:p>
            <a:pPr algn="just"/>
            <a:endParaRPr lang="en-US" sz="2000" dirty="0">
              <a:latin typeface="Söhne"/>
            </a:endParaRPr>
          </a:p>
          <a:p>
            <a:pPr algn="just"/>
            <a:endParaRPr lang="en-US" sz="2000" dirty="0">
              <a:latin typeface="Söhne"/>
            </a:endParaRPr>
          </a:p>
          <a:p>
            <a:pPr algn="just"/>
            <a:r>
              <a:rPr lang="en-US" sz="2000" dirty="0">
                <a:latin typeface="Söhne"/>
              </a:rPr>
              <a:t>The </a:t>
            </a:r>
            <a:r>
              <a:rPr lang="en-US" sz="2000" b="0" i="0" dirty="0">
                <a:effectLst/>
                <a:latin typeface="Söhne"/>
              </a:rPr>
              <a:t>Bag of Words (BoW) approach </a:t>
            </a:r>
            <a:r>
              <a:rPr lang="en-US" sz="2000" b="1" i="0" dirty="0">
                <a:solidFill>
                  <a:schemeClr val="accent2"/>
                </a:solidFill>
                <a:effectLst/>
                <a:latin typeface="Söhne"/>
              </a:rPr>
              <a:t>involves representing the questions as numerical vectors based on the frequency of occurrence of words in the text. </a:t>
            </a:r>
          </a:p>
          <a:p>
            <a:pPr algn="just"/>
            <a:endParaRPr lang="en-US" sz="2000" b="0" i="0" dirty="0">
              <a:effectLst/>
              <a:latin typeface="Söhne"/>
            </a:endParaRPr>
          </a:p>
          <a:p>
            <a:pPr marL="342900" indent="-342900" algn="just">
              <a:buFont typeface="Arial" panose="020B0604020202020204" pitchFamily="34" charset="0"/>
              <a:buChar char="•"/>
            </a:pPr>
            <a:r>
              <a:rPr lang="en-US" sz="2000" b="1" i="0" dirty="0">
                <a:effectLst/>
                <a:latin typeface="Söhne"/>
              </a:rPr>
              <a:t>Vocabulary Creation: </a:t>
            </a:r>
            <a:r>
              <a:rPr lang="en-US" sz="2000" b="0" i="0" dirty="0">
                <a:effectLst/>
                <a:latin typeface="Söhne"/>
              </a:rPr>
              <a:t>Create a vocabulary by collecting unique words from both questions. This will be used as the feature set.</a:t>
            </a:r>
          </a:p>
          <a:p>
            <a:pPr marL="342900" indent="-342900" algn="just">
              <a:buFont typeface="Arial" panose="020B0604020202020204" pitchFamily="34" charset="0"/>
              <a:buChar char="•"/>
            </a:pPr>
            <a:endParaRPr lang="en-US" sz="2000" b="0" i="0" dirty="0">
              <a:effectLst/>
              <a:latin typeface="Söhne"/>
            </a:endParaRPr>
          </a:p>
          <a:p>
            <a:pPr marL="342900" indent="-342900" algn="just">
              <a:buFont typeface="Arial" panose="020B0604020202020204" pitchFamily="34" charset="0"/>
              <a:buChar char="•"/>
            </a:pPr>
            <a:r>
              <a:rPr lang="en-US" sz="2000" b="1" i="0" dirty="0">
                <a:effectLst/>
                <a:latin typeface="Söhne"/>
              </a:rPr>
              <a:t>Vectorization: </a:t>
            </a:r>
            <a:r>
              <a:rPr lang="en-US" sz="2000" b="0" i="0" dirty="0">
                <a:effectLst/>
                <a:latin typeface="Söhne"/>
              </a:rPr>
              <a:t>Convert each question into a numerical vector representation using the Bag of Words approach. For each question, count the frequency of each word in the vocabulary and create a vector where each element represents the count of a word in the question.</a:t>
            </a:r>
          </a:p>
          <a:p>
            <a:pPr marL="342900" indent="-342900" algn="just">
              <a:buFont typeface="Arial" panose="020B0604020202020204" pitchFamily="34" charset="0"/>
              <a:buChar char="•"/>
            </a:pPr>
            <a:endParaRPr lang="en-US" sz="2000" b="0" i="0" dirty="0">
              <a:effectLst/>
              <a:latin typeface="Söhne"/>
            </a:endParaRPr>
          </a:p>
          <a:p>
            <a:pPr marL="342900" indent="-342900" algn="just">
              <a:buFont typeface="Arial" panose="020B0604020202020204" pitchFamily="34" charset="0"/>
              <a:buChar char="•"/>
            </a:pPr>
            <a:r>
              <a:rPr lang="en-US" sz="2000" b="1" i="0" dirty="0">
                <a:effectLst/>
                <a:latin typeface="Söhne"/>
              </a:rPr>
              <a:t>Similarity Calculation: </a:t>
            </a:r>
            <a:r>
              <a:rPr lang="en-US" sz="2000" b="0" i="0" dirty="0">
                <a:effectLst/>
                <a:latin typeface="Söhne"/>
              </a:rPr>
              <a:t>Calculate the similarity between two question vectors using a similarity metric such as </a:t>
            </a:r>
            <a:r>
              <a:rPr lang="en-US" sz="2000" b="1" i="0" dirty="0">
                <a:solidFill>
                  <a:schemeClr val="accent2"/>
                </a:solidFill>
                <a:effectLst/>
                <a:latin typeface="Söhne"/>
              </a:rPr>
              <a:t>cosine similarity. </a:t>
            </a:r>
            <a:r>
              <a:rPr lang="en-US" sz="2000" b="0" i="0" dirty="0">
                <a:effectLst/>
                <a:latin typeface="Söhne"/>
              </a:rPr>
              <a:t>This will give a similarity score between 0 and 1, where 1 indicates high similarity.</a:t>
            </a:r>
          </a:p>
          <a:p>
            <a:endParaRPr lang="en-IN" dirty="0"/>
          </a:p>
        </p:txBody>
      </p:sp>
    </p:spTree>
    <p:extLst>
      <p:ext uri="{BB962C8B-B14F-4D97-AF65-F5344CB8AC3E}">
        <p14:creationId xmlns:p14="http://schemas.microsoft.com/office/powerpoint/2010/main" val="1142823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DA664FA-3677-6762-CDFA-B949A93CA3AE}"/>
              </a:ext>
            </a:extLst>
          </p:cNvPr>
          <p:cNvSpPr>
            <a:spLocks noGrp="1"/>
          </p:cNvSpPr>
          <p:nvPr>
            <p:ph type="sldNum" sz="quarter" idx="12"/>
          </p:nvPr>
        </p:nvSpPr>
        <p:spPr/>
        <p:txBody>
          <a:bodyPr/>
          <a:lstStyle/>
          <a:p>
            <a:fld id="{18C53D7E-92BA-4357-AC8B-527EE12B3C98}" type="slidenum">
              <a:rPr lang="en-IN" smtClean="0"/>
              <a:t>31</a:t>
            </a:fld>
            <a:endParaRPr lang="en-IN"/>
          </a:p>
        </p:txBody>
      </p:sp>
      <p:sp>
        <p:nvSpPr>
          <p:cNvPr id="4" name="TextBox 3">
            <a:extLst>
              <a:ext uri="{FF2B5EF4-FFF2-40B4-BE49-F238E27FC236}">
                <a16:creationId xmlns:a16="http://schemas.microsoft.com/office/drawing/2014/main" xmlns="" id="{1E882A9A-F426-2CDF-AA86-22698423F162}"/>
              </a:ext>
            </a:extLst>
          </p:cNvPr>
          <p:cNvSpPr txBox="1"/>
          <p:nvPr/>
        </p:nvSpPr>
        <p:spPr>
          <a:xfrm>
            <a:off x="404260" y="295729"/>
            <a:ext cx="11566358" cy="5724644"/>
          </a:xfrm>
          <a:prstGeom prst="rect">
            <a:avLst/>
          </a:prstGeom>
          <a:noFill/>
        </p:spPr>
        <p:txBody>
          <a:bodyPr wrap="square">
            <a:spAutoFit/>
          </a:bodyPr>
          <a:lstStyle/>
          <a:p>
            <a:pPr algn="ctr"/>
            <a:r>
              <a:rPr lang="en-US" sz="2400" b="1" i="0" dirty="0">
                <a:effectLst/>
                <a:latin typeface="Arial Black" panose="020B0A04020102020204" pitchFamily="34" charset="0"/>
              </a:rPr>
              <a:t>Advantages of the Bag of Words (BoW)</a:t>
            </a:r>
          </a:p>
          <a:p>
            <a:pPr algn="ctr"/>
            <a:endParaRPr lang="en-US" sz="2400" b="1" i="0" dirty="0">
              <a:effectLst/>
              <a:latin typeface="Söhne"/>
            </a:endParaRPr>
          </a:p>
          <a:p>
            <a:pPr algn="l"/>
            <a:endParaRPr lang="en-US" dirty="0">
              <a:latin typeface="Söhne"/>
            </a:endParaRPr>
          </a:p>
          <a:p>
            <a:pPr marL="285750" indent="-285750" algn="l">
              <a:buFont typeface="Arial" panose="020B0604020202020204" pitchFamily="34" charset="0"/>
              <a:buChar char="•"/>
            </a:pPr>
            <a:r>
              <a:rPr lang="en-US" sz="2000" b="1" i="0" dirty="0">
                <a:effectLst/>
                <a:latin typeface="Söhne"/>
              </a:rPr>
              <a:t>Simplicity</a:t>
            </a:r>
          </a:p>
          <a:p>
            <a:pPr algn="l"/>
            <a:r>
              <a:rPr lang="en-US" sz="2000" b="0" i="0" dirty="0">
                <a:effectLst/>
                <a:latin typeface="Söhne"/>
              </a:rPr>
              <a:t>The BoW approach is straightforward to implement and understand, making it an accessible technique for similarity calculations.</a:t>
            </a:r>
          </a:p>
          <a:p>
            <a:pPr algn="l"/>
            <a:endParaRPr lang="en-US" sz="2000" b="0" i="0" dirty="0">
              <a:effectLst/>
              <a:latin typeface="Söhne"/>
            </a:endParaRPr>
          </a:p>
          <a:p>
            <a:pPr marL="285750" indent="-285750" algn="l">
              <a:buFont typeface="Arial" panose="020B0604020202020204" pitchFamily="34" charset="0"/>
              <a:buChar char="•"/>
            </a:pPr>
            <a:r>
              <a:rPr lang="en-US" sz="2000" b="1" i="0" dirty="0">
                <a:effectLst/>
                <a:latin typeface="Söhne"/>
              </a:rPr>
              <a:t>Computational Efficiency</a:t>
            </a:r>
          </a:p>
          <a:p>
            <a:pPr algn="l"/>
            <a:r>
              <a:rPr lang="en-US" sz="2000" b="0" i="0" dirty="0">
                <a:effectLst/>
                <a:latin typeface="Söhne"/>
              </a:rPr>
              <a:t>BoW vectors are sparse and can be efficiently stored and manipulated, making them suitable for handling large datasets with many features.</a:t>
            </a:r>
          </a:p>
          <a:p>
            <a:pPr algn="l"/>
            <a:endParaRPr lang="en-US" sz="2000" b="0" i="0" dirty="0">
              <a:effectLst/>
              <a:latin typeface="Söhne"/>
            </a:endParaRPr>
          </a:p>
          <a:p>
            <a:pPr marL="285750" indent="-285750" algn="l">
              <a:buFont typeface="Arial" panose="020B0604020202020204" pitchFamily="34" charset="0"/>
              <a:buChar char="•"/>
            </a:pPr>
            <a:r>
              <a:rPr lang="en-US" sz="2000" b="1" i="0" dirty="0">
                <a:effectLst/>
                <a:latin typeface="Söhne"/>
              </a:rPr>
              <a:t>Language Independence</a:t>
            </a:r>
          </a:p>
          <a:p>
            <a:pPr algn="l"/>
            <a:r>
              <a:rPr lang="en-US" sz="2000" b="0" i="0" dirty="0">
                <a:effectLst/>
                <a:latin typeface="Söhne"/>
              </a:rPr>
              <a:t>BoW representation does not rely on specific language models or pre-trained embeddings, making it applicable to various languages without the need for language-specific resources.</a:t>
            </a:r>
          </a:p>
          <a:p>
            <a:pPr algn="l"/>
            <a:endParaRPr lang="en-US" sz="2000" b="0" i="0" dirty="0">
              <a:effectLst/>
              <a:latin typeface="Söhne"/>
            </a:endParaRPr>
          </a:p>
          <a:p>
            <a:pPr marL="285750" indent="-285750" algn="l">
              <a:buFont typeface="Arial" panose="020B0604020202020204" pitchFamily="34" charset="0"/>
              <a:buChar char="•"/>
            </a:pPr>
            <a:r>
              <a:rPr lang="en-US" sz="2000" b="1" i="0" dirty="0">
                <a:effectLst/>
                <a:latin typeface="Söhne"/>
              </a:rPr>
              <a:t>Interpretability</a:t>
            </a:r>
          </a:p>
          <a:p>
            <a:pPr algn="l"/>
            <a:r>
              <a:rPr lang="en-US" sz="2000" b="0" i="0" dirty="0">
                <a:effectLst/>
                <a:latin typeface="Söhne"/>
              </a:rPr>
              <a:t>BoW representation provides interpretable results by directly showing the frequency of each word in a question, allowing for easy identification of common and distinctive words.</a:t>
            </a:r>
          </a:p>
        </p:txBody>
      </p:sp>
    </p:spTree>
    <p:extLst>
      <p:ext uri="{BB962C8B-B14F-4D97-AF65-F5344CB8AC3E}">
        <p14:creationId xmlns:p14="http://schemas.microsoft.com/office/powerpoint/2010/main" val="1979553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69994ED-F580-2420-EF5F-A18B0EBF8D2F}"/>
              </a:ext>
            </a:extLst>
          </p:cNvPr>
          <p:cNvSpPr>
            <a:spLocks noGrp="1"/>
          </p:cNvSpPr>
          <p:nvPr>
            <p:ph type="sldNum" sz="quarter" idx="12"/>
          </p:nvPr>
        </p:nvSpPr>
        <p:spPr/>
        <p:txBody>
          <a:bodyPr/>
          <a:lstStyle/>
          <a:p>
            <a:fld id="{18C53D7E-92BA-4357-AC8B-527EE12B3C98}" type="slidenum">
              <a:rPr lang="en-IN" smtClean="0"/>
              <a:t>32</a:t>
            </a:fld>
            <a:endParaRPr lang="en-IN"/>
          </a:p>
        </p:txBody>
      </p:sp>
      <p:sp>
        <p:nvSpPr>
          <p:cNvPr id="4" name="TextBox 3">
            <a:extLst>
              <a:ext uri="{FF2B5EF4-FFF2-40B4-BE49-F238E27FC236}">
                <a16:creationId xmlns:a16="http://schemas.microsoft.com/office/drawing/2014/main" xmlns="" id="{E2AF8326-0F59-048B-B258-279306C830AC}"/>
              </a:ext>
            </a:extLst>
          </p:cNvPr>
          <p:cNvSpPr txBox="1"/>
          <p:nvPr/>
        </p:nvSpPr>
        <p:spPr>
          <a:xfrm>
            <a:off x="232009" y="-171450"/>
            <a:ext cx="11232681" cy="7294305"/>
          </a:xfrm>
          <a:prstGeom prst="rect">
            <a:avLst/>
          </a:prstGeom>
          <a:noFill/>
        </p:spPr>
        <p:txBody>
          <a:bodyPr wrap="square">
            <a:spAutoFit/>
          </a:bodyPr>
          <a:lstStyle/>
          <a:p>
            <a:pPr algn="ctr"/>
            <a:endParaRPr lang="en-US" sz="2400" b="0" i="0" dirty="0">
              <a:effectLst/>
              <a:latin typeface="Arial Black" panose="020B0A04020102020204" pitchFamily="34" charset="0"/>
            </a:endParaRPr>
          </a:p>
          <a:p>
            <a:pPr algn="ctr"/>
            <a:r>
              <a:rPr lang="en-US" sz="2400" b="0" i="0" dirty="0">
                <a:effectLst/>
                <a:latin typeface="Arial Black" panose="020B0A04020102020204" pitchFamily="34" charset="0"/>
              </a:rPr>
              <a:t>Disadvantages of the Bag of Words (BoW)</a:t>
            </a:r>
            <a:endParaRPr lang="en-US" sz="2400" dirty="0">
              <a:latin typeface="Arial Black" panose="020B0A04020102020204" pitchFamily="34" charset="0"/>
            </a:endParaRPr>
          </a:p>
          <a:p>
            <a:pPr algn="l"/>
            <a:endParaRPr lang="en-US" b="0" i="0" dirty="0">
              <a:effectLst/>
              <a:latin typeface="Arial Black" panose="020B0A04020102020204" pitchFamily="34" charset="0"/>
            </a:endParaRPr>
          </a:p>
          <a:p>
            <a:pPr marL="285750" indent="-285750" algn="just">
              <a:buFont typeface="Arial" panose="020B0604020202020204" pitchFamily="34" charset="0"/>
              <a:buChar char="•"/>
            </a:pPr>
            <a:r>
              <a:rPr lang="en-US" sz="2000" b="1" i="0" dirty="0">
                <a:effectLst/>
                <a:latin typeface="Söhne"/>
              </a:rPr>
              <a:t>Loss of Word Order and Context</a:t>
            </a:r>
          </a:p>
          <a:p>
            <a:pPr algn="just"/>
            <a:r>
              <a:rPr lang="en-US" b="1" dirty="0">
                <a:latin typeface="Söhne"/>
              </a:rPr>
              <a:t>	</a:t>
            </a:r>
            <a:r>
              <a:rPr lang="en-US" b="0" i="0" dirty="0">
                <a:effectLst/>
                <a:latin typeface="Söhne"/>
              </a:rPr>
              <a:t>BoW ignores the word order and context in a sentence, treating each word as independent. It fails to capture the semantic relationships between words and may result in loss of important information.</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sz="2000" b="1" i="0" dirty="0">
                <a:effectLst/>
                <a:latin typeface="Söhne"/>
              </a:rPr>
              <a:t>Vocabulary Size</a:t>
            </a:r>
            <a:endParaRPr lang="en-US" sz="2000" b="1" dirty="0">
              <a:latin typeface="Söhne"/>
            </a:endParaRPr>
          </a:p>
          <a:p>
            <a:pPr algn="just"/>
            <a:r>
              <a:rPr lang="en-US" b="1" i="0" dirty="0">
                <a:effectLst/>
                <a:latin typeface="Söhne"/>
              </a:rPr>
              <a:t>	</a:t>
            </a:r>
            <a:r>
              <a:rPr lang="en-US" b="0" i="0" dirty="0">
                <a:effectLst/>
                <a:latin typeface="Söhne"/>
              </a:rPr>
              <a:t>The size of the vocabulary can become large, especially for datasets with a large number of unique words. This can lead to high-dimensional feature vectors, which may affect computational efficiency and increase memory requirements.</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sz="2000" b="1" i="0" dirty="0">
                <a:effectLst/>
                <a:latin typeface="Söhne"/>
              </a:rPr>
              <a:t>Sparsity</a:t>
            </a:r>
            <a:endParaRPr lang="en-US" sz="2000" b="1" dirty="0">
              <a:latin typeface="Söhne"/>
            </a:endParaRPr>
          </a:p>
          <a:p>
            <a:pPr algn="just"/>
            <a:r>
              <a:rPr lang="en-US" b="1" i="0" dirty="0">
                <a:effectLst/>
                <a:latin typeface="Söhne"/>
              </a:rPr>
              <a:t>	</a:t>
            </a:r>
            <a:r>
              <a:rPr lang="en-US" b="0" i="0" dirty="0">
                <a:effectLst/>
                <a:latin typeface="Söhne"/>
              </a:rPr>
              <a:t>BoW vectors are typically sparse, with most elements being zero due to the absence of words in a given question. This sparsity can impact the performance of some similarity metrics and machine learning algorithms.</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sz="2000" b="1" i="0" dirty="0">
                <a:effectLst/>
                <a:latin typeface="Söhne"/>
              </a:rPr>
              <a:t>Stopwords and Irrelevant Words</a:t>
            </a:r>
          </a:p>
          <a:p>
            <a:pPr algn="just"/>
            <a:r>
              <a:rPr lang="en-US" b="1" dirty="0">
                <a:latin typeface="Söhne"/>
              </a:rPr>
              <a:t>	</a:t>
            </a:r>
            <a:r>
              <a:rPr lang="en-US" b="0" i="0" dirty="0">
                <a:effectLst/>
                <a:latin typeface="Söhne"/>
              </a:rPr>
              <a:t>BoW treats all words equally, including stopwords and other irrelevant words that may not contribute significantly to the semantic meaning of the question. This can dilute the importance of relevant keywords.</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sz="2000" b="1" i="0" dirty="0">
                <a:effectLst/>
                <a:latin typeface="Söhne"/>
              </a:rPr>
              <a:t>Limited Semantic Understanding</a:t>
            </a:r>
            <a:endParaRPr lang="en-US" sz="2000" b="1" dirty="0">
              <a:latin typeface="Söhne"/>
            </a:endParaRPr>
          </a:p>
          <a:p>
            <a:pPr algn="just"/>
            <a:r>
              <a:rPr lang="en-US" b="1" i="0" dirty="0">
                <a:effectLst/>
                <a:latin typeface="Söhne"/>
              </a:rPr>
              <a:t>	</a:t>
            </a:r>
            <a:r>
              <a:rPr lang="en-US" b="0" i="0" dirty="0">
                <a:effectLst/>
                <a:latin typeface="Söhne"/>
              </a:rPr>
              <a:t>BoW does not capture the semantic meaning or similarity between words. It treats different words with the same frequency as equally important, regardless of their actual semantic relatedness.</a:t>
            </a:r>
          </a:p>
          <a:p>
            <a:pPr marL="285750" indent="-285750" algn="l">
              <a:buFont typeface="Arial" panose="020B0604020202020204" pitchFamily="34" charset="0"/>
              <a:buChar char="•"/>
            </a:pPr>
            <a:endParaRPr lang="en-US" dirty="0">
              <a:latin typeface="Söhne"/>
            </a:endParaRPr>
          </a:p>
          <a:p>
            <a:pPr algn="l"/>
            <a:endParaRPr lang="en-US" b="0" i="0" dirty="0">
              <a:effectLst/>
              <a:latin typeface="Söhne"/>
            </a:endParaRPr>
          </a:p>
        </p:txBody>
      </p:sp>
    </p:spTree>
    <p:extLst>
      <p:ext uri="{BB962C8B-B14F-4D97-AF65-F5344CB8AC3E}">
        <p14:creationId xmlns:p14="http://schemas.microsoft.com/office/powerpoint/2010/main" val="3011364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E10F2D5-9598-702F-1E52-654C2E8CDA77}"/>
              </a:ext>
            </a:extLst>
          </p:cNvPr>
          <p:cNvSpPr>
            <a:spLocks noGrp="1"/>
          </p:cNvSpPr>
          <p:nvPr>
            <p:ph type="sldNum" sz="quarter" idx="12"/>
          </p:nvPr>
        </p:nvSpPr>
        <p:spPr/>
        <p:txBody>
          <a:bodyPr/>
          <a:lstStyle/>
          <a:p>
            <a:fld id="{18C53D7E-92BA-4357-AC8B-527EE12B3C98}" type="slidenum">
              <a:rPr lang="en-IN" smtClean="0"/>
              <a:t>33</a:t>
            </a:fld>
            <a:endParaRPr lang="en-IN"/>
          </a:p>
        </p:txBody>
      </p:sp>
      <p:sp>
        <p:nvSpPr>
          <p:cNvPr id="3" name="TextBox 2">
            <a:extLst>
              <a:ext uri="{FF2B5EF4-FFF2-40B4-BE49-F238E27FC236}">
                <a16:creationId xmlns:a16="http://schemas.microsoft.com/office/drawing/2014/main" xmlns="" id="{9C9CC492-443D-DC79-3BDA-6EA9203C3902}"/>
              </a:ext>
            </a:extLst>
          </p:cNvPr>
          <p:cNvSpPr txBox="1"/>
          <p:nvPr/>
        </p:nvSpPr>
        <p:spPr>
          <a:xfrm>
            <a:off x="2338020" y="465039"/>
            <a:ext cx="6097604" cy="588879"/>
          </a:xfrm>
          <a:prstGeom prst="rect">
            <a:avLst/>
          </a:prstGeom>
          <a:noFill/>
        </p:spPr>
        <p:txBody>
          <a:bodyPr wrap="square">
            <a:spAutoFit/>
          </a:bodyPr>
          <a:lstStyle/>
          <a:p>
            <a:pPr algn="ctr">
              <a:lnSpc>
                <a:spcPct val="150000"/>
              </a:lnSpc>
            </a:pPr>
            <a:r>
              <a:rPr lang="en-US" sz="2400" dirty="0">
                <a:latin typeface="Arial Black" panose="020B0A04020102020204" pitchFamily="34" charset="0"/>
              </a:rPr>
              <a:t>Word to Vector</a:t>
            </a:r>
            <a:r>
              <a:rPr lang="en-IN" sz="2400" dirty="0">
                <a:latin typeface="Arial Black" panose="020B0A04020102020204" pitchFamily="34" charset="0"/>
              </a:rPr>
              <a:t> (W2V)</a:t>
            </a:r>
          </a:p>
        </p:txBody>
      </p:sp>
      <p:sp>
        <p:nvSpPr>
          <p:cNvPr id="5" name="TextBox 4">
            <a:extLst>
              <a:ext uri="{FF2B5EF4-FFF2-40B4-BE49-F238E27FC236}">
                <a16:creationId xmlns:a16="http://schemas.microsoft.com/office/drawing/2014/main" xmlns="" id="{2B54B1EF-4AB4-727B-A033-C5CCDBE8D283}"/>
              </a:ext>
            </a:extLst>
          </p:cNvPr>
          <p:cNvSpPr txBox="1"/>
          <p:nvPr/>
        </p:nvSpPr>
        <p:spPr>
          <a:xfrm>
            <a:off x="385011" y="1063416"/>
            <a:ext cx="11030552" cy="4708981"/>
          </a:xfrm>
          <a:prstGeom prst="rect">
            <a:avLst/>
          </a:prstGeom>
          <a:noFill/>
        </p:spPr>
        <p:txBody>
          <a:bodyPr wrap="square">
            <a:spAutoFit/>
          </a:bodyPr>
          <a:lstStyle/>
          <a:p>
            <a:pPr algn="l"/>
            <a:endParaRPr lang="en-US" sz="2000" b="0" i="0" dirty="0">
              <a:effectLst/>
              <a:latin typeface="Söhne"/>
            </a:endParaRPr>
          </a:p>
          <a:p>
            <a:pPr algn="just"/>
            <a:r>
              <a:rPr lang="en-US" sz="2000" b="0" i="0" dirty="0">
                <a:effectLst/>
                <a:latin typeface="Söhne"/>
              </a:rPr>
              <a:t>The Word2Vec (w2v) approach is a popular technique for capturing semantic relationships and similarities between words. It can be </a:t>
            </a:r>
            <a:r>
              <a:rPr lang="en-US" sz="2000" b="1" i="0" dirty="0">
                <a:solidFill>
                  <a:schemeClr val="accent2"/>
                </a:solidFill>
                <a:effectLst/>
                <a:latin typeface="Söhne"/>
              </a:rPr>
              <a:t>utilized to represent questions as dense word embeddings and calculate their similarity based on the embeddings.</a:t>
            </a:r>
          </a:p>
          <a:p>
            <a:pPr algn="just"/>
            <a:endParaRPr lang="en-US" sz="2000" dirty="0">
              <a:latin typeface="Söhne"/>
            </a:endParaRPr>
          </a:p>
          <a:p>
            <a:pPr marL="285750" indent="-285750" algn="just">
              <a:buFont typeface="Arial" panose="020B0604020202020204" pitchFamily="34" charset="0"/>
              <a:buChar char="•"/>
            </a:pPr>
            <a:r>
              <a:rPr lang="en-US" sz="2000" b="0" i="0" dirty="0">
                <a:effectLst/>
                <a:latin typeface="Söhne"/>
              </a:rPr>
              <a:t>The Word2Vec model captures the semantic meaning of words based on their context in the training data.</a:t>
            </a:r>
          </a:p>
          <a:p>
            <a:pPr marL="285750" indent="-285750" algn="just">
              <a:buFont typeface="Arial" panose="020B0604020202020204" pitchFamily="34" charset="0"/>
              <a:buChar char="•"/>
            </a:pPr>
            <a:endParaRPr lang="en-US" sz="2000" b="0" i="0" dirty="0">
              <a:effectLst/>
              <a:latin typeface="Söhne"/>
            </a:endParaRPr>
          </a:p>
          <a:p>
            <a:pPr marL="285750" indent="-285750" algn="just">
              <a:buFont typeface="Arial" panose="020B0604020202020204" pitchFamily="34" charset="0"/>
              <a:buChar char="•"/>
            </a:pPr>
            <a:r>
              <a:rPr lang="en-US" sz="2000" b="1" i="0" dirty="0">
                <a:effectLst/>
                <a:latin typeface="Söhne"/>
              </a:rPr>
              <a:t>Sentence Embedding: </a:t>
            </a:r>
            <a:r>
              <a:rPr lang="en-US" sz="2000" b="0" i="0" dirty="0">
                <a:effectLst/>
                <a:latin typeface="Söhne"/>
              </a:rPr>
              <a:t>Calculate sentence embeddings for each question by averaging the word embeddings of all the words in the question. This process captures the semantic representation of the entire question.</a:t>
            </a:r>
          </a:p>
          <a:p>
            <a:pPr marL="285750" indent="-285750" algn="just">
              <a:buFont typeface="Arial" panose="020B0604020202020204" pitchFamily="34" charset="0"/>
              <a:buChar char="•"/>
            </a:pPr>
            <a:endParaRPr lang="en-US" sz="2000" b="0" i="0" dirty="0">
              <a:effectLst/>
              <a:latin typeface="Söhne"/>
            </a:endParaRPr>
          </a:p>
          <a:p>
            <a:pPr marL="285750" indent="-285750" algn="just">
              <a:buFont typeface="Arial" panose="020B0604020202020204" pitchFamily="34" charset="0"/>
              <a:buChar char="•"/>
            </a:pPr>
            <a:r>
              <a:rPr lang="en-US" sz="2000" b="1" i="0" dirty="0">
                <a:effectLst/>
                <a:latin typeface="Söhne"/>
              </a:rPr>
              <a:t>Similarity Calculation: </a:t>
            </a:r>
            <a:r>
              <a:rPr lang="en-US" sz="2000" b="0" i="0" dirty="0">
                <a:effectLst/>
                <a:latin typeface="Söhne"/>
              </a:rPr>
              <a:t>Calculate the similarity between two questions using a similarity metric such as cosine similarity. Compute the cosine similarity between the sentence embeddings of the question pair to obtain a similarity score ranging from 0 to 1.</a:t>
            </a:r>
          </a:p>
        </p:txBody>
      </p:sp>
    </p:spTree>
    <p:extLst>
      <p:ext uri="{BB962C8B-B14F-4D97-AF65-F5344CB8AC3E}">
        <p14:creationId xmlns:p14="http://schemas.microsoft.com/office/powerpoint/2010/main" val="2576086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D3B7A07-DCC6-FE3E-B59A-4A06BE50A517}"/>
              </a:ext>
            </a:extLst>
          </p:cNvPr>
          <p:cNvSpPr>
            <a:spLocks noGrp="1"/>
          </p:cNvSpPr>
          <p:nvPr>
            <p:ph type="sldNum" sz="quarter" idx="12"/>
          </p:nvPr>
        </p:nvSpPr>
        <p:spPr/>
        <p:txBody>
          <a:bodyPr/>
          <a:lstStyle/>
          <a:p>
            <a:fld id="{18C53D7E-92BA-4357-AC8B-527EE12B3C98}" type="slidenum">
              <a:rPr lang="en-IN" smtClean="0"/>
              <a:t>34</a:t>
            </a:fld>
            <a:endParaRPr lang="en-IN"/>
          </a:p>
        </p:txBody>
      </p:sp>
      <p:sp>
        <p:nvSpPr>
          <p:cNvPr id="4" name="TextBox 3">
            <a:extLst>
              <a:ext uri="{FF2B5EF4-FFF2-40B4-BE49-F238E27FC236}">
                <a16:creationId xmlns:a16="http://schemas.microsoft.com/office/drawing/2014/main" xmlns="" id="{99AFDB4A-A4B4-F453-40B2-A6E80CC93701}"/>
              </a:ext>
            </a:extLst>
          </p:cNvPr>
          <p:cNvSpPr txBox="1"/>
          <p:nvPr/>
        </p:nvSpPr>
        <p:spPr>
          <a:xfrm>
            <a:off x="336884" y="170878"/>
            <a:ext cx="11040177" cy="6278642"/>
          </a:xfrm>
          <a:prstGeom prst="rect">
            <a:avLst/>
          </a:prstGeom>
          <a:noFill/>
        </p:spPr>
        <p:txBody>
          <a:bodyPr wrap="square">
            <a:spAutoFit/>
          </a:bodyPr>
          <a:lstStyle/>
          <a:p>
            <a:pPr algn="ctr"/>
            <a:r>
              <a:rPr lang="en-US" sz="2400" b="0" i="0" dirty="0">
                <a:effectLst/>
                <a:latin typeface="Arial Black" panose="020B0A04020102020204" pitchFamily="34" charset="0"/>
              </a:rPr>
              <a:t>Advantages of the Word2Vec (w2v) </a:t>
            </a:r>
            <a:endParaRPr lang="en-US" sz="2400" dirty="0">
              <a:latin typeface="Arial Black" panose="020B0A04020102020204" pitchFamily="34" charset="0"/>
            </a:endParaRPr>
          </a:p>
          <a:p>
            <a:pPr algn="ctr"/>
            <a:endParaRPr lang="en-US" b="0" i="0" dirty="0">
              <a:effectLst/>
              <a:latin typeface="Arial Black" panose="020B0A04020102020204" pitchFamily="34" charset="0"/>
            </a:endParaRPr>
          </a:p>
          <a:p>
            <a:pPr algn="ctr"/>
            <a:endParaRPr lang="en-US" b="0" i="0" dirty="0">
              <a:effectLst/>
              <a:latin typeface="Arial Black" panose="020B0A04020102020204" pitchFamily="34" charset="0"/>
            </a:endParaRPr>
          </a:p>
          <a:p>
            <a:pPr marL="285750" indent="-285750" algn="just">
              <a:buFont typeface="Arial" panose="020B0604020202020204" pitchFamily="34" charset="0"/>
              <a:buChar char="•"/>
            </a:pPr>
            <a:r>
              <a:rPr lang="en-US" b="1" i="0" dirty="0">
                <a:effectLst/>
                <a:latin typeface="Söhne"/>
              </a:rPr>
              <a:t>Semantic Understanding</a:t>
            </a:r>
            <a:endParaRPr lang="en-US" b="1" dirty="0">
              <a:latin typeface="Söhne"/>
            </a:endParaRPr>
          </a:p>
          <a:p>
            <a:pPr algn="just"/>
            <a:r>
              <a:rPr lang="en-US" b="1" i="0" dirty="0">
                <a:effectLst/>
                <a:latin typeface="Söhne"/>
              </a:rPr>
              <a:t>	</a:t>
            </a:r>
            <a:r>
              <a:rPr lang="en-US" b="0" i="0" dirty="0">
                <a:effectLst/>
                <a:latin typeface="Söhne"/>
              </a:rPr>
              <a:t>Word2Vec captures semantic relationships between words, allowing it to understand and represent the meaning of words based on their context. This enables it to capture more nuanced similarities between questions compared to traditional methods like Bag of Words.</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b="1" i="0" dirty="0">
                <a:effectLst/>
                <a:latin typeface="Söhne"/>
              </a:rPr>
              <a:t>Word Order and Context</a:t>
            </a:r>
            <a:endParaRPr lang="en-US" b="1" dirty="0">
              <a:latin typeface="Söhne"/>
            </a:endParaRPr>
          </a:p>
          <a:p>
            <a:pPr algn="just"/>
            <a:r>
              <a:rPr lang="en-US" b="1" i="0" dirty="0">
                <a:effectLst/>
                <a:latin typeface="Söhne"/>
              </a:rPr>
              <a:t>	</a:t>
            </a:r>
            <a:r>
              <a:rPr lang="en-US" b="0" i="0" dirty="0">
                <a:effectLst/>
                <a:latin typeface="Söhne"/>
              </a:rPr>
              <a:t>Word2Vec considers the sequential order of words and their context within a sentence, providing a better representation of the overall meaning of a question pair. It can capture the similarity between questions even if they have different word choices but convey the same intent.</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b="1" i="0" dirty="0">
                <a:effectLst/>
                <a:latin typeface="Söhne"/>
              </a:rPr>
              <a:t>Dense Vector Representations</a:t>
            </a:r>
            <a:endParaRPr lang="en-US" b="1" dirty="0">
              <a:latin typeface="Söhne"/>
            </a:endParaRPr>
          </a:p>
          <a:p>
            <a:pPr algn="just"/>
            <a:r>
              <a:rPr lang="en-US" b="1" i="0" dirty="0">
                <a:effectLst/>
                <a:latin typeface="Söhne"/>
              </a:rPr>
              <a:t>	</a:t>
            </a:r>
            <a:r>
              <a:rPr lang="en-US" b="0" i="0" dirty="0">
                <a:effectLst/>
                <a:latin typeface="Söhne"/>
              </a:rPr>
              <a:t>Word2Vec produces dense word embeddings, which encode semantic information in lower-dimensional vectors. These embeddings allow for efficient representation of questions and similarity calculations, especially when dealing with large datasets.</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b="1" i="0" dirty="0">
                <a:effectLst/>
                <a:latin typeface="Söhne"/>
              </a:rPr>
              <a:t>Out-of-Vocabulary Handling</a:t>
            </a:r>
            <a:endParaRPr lang="en-US" b="1" dirty="0">
              <a:latin typeface="Söhne"/>
            </a:endParaRPr>
          </a:p>
          <a:p>
            <a:pPr algn="just"/>
            <a:r>
              <a:rPr lang="en-US" b="1" i="0" dirty="0">
                <a:effectLst/>
                <a:latin typeface="Söhne"/>
              </a:rPr>
              <a:t>	</a:t>
            </a:r>
            <a:r>
              <a:rPr lang="en-US" b="0" i="0" dirty="0">
                <a:effectLst/>
                <a:latin typeface="Söhne"/>
              </a:rPr>
              <a:t>Word2Vec can generalize to some extent for out-of-vocabulary words based on their context and similarity to known words. It can generate meaningful representations for unseen words based on the learned embeddings, which is useful for handling misspellings or rare words.</a:t>
            </a:r>
          </a:p>
        </p:txBody>
      </p:sp>
    </p:spTree>
    <p:extLst>
      <p:ext uri="{BB962C8B-B14F-4D97-AF65-F5344CB8AC3E}">
        <p14:creationId xmlns:p14="http://schemas.microsoft.com/office/powerpoint/2010/main" val="2449869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340F2CFD-920A-E4F7-22AD-D7D67CAF2FD5}"/>
              </a:ext>
            </a:extLst>
          </p:cNvPr>
          <p:cNvSpPr>
            <a:spLocks noGrp="1"/>
          </p:cNvSpPr>
          <p:nvPr>
            <p:ph type="sldNum" sz="quarter" idx="12"/>
          </p:nvPr>
        </p:nvSpPr>
        <p:spPr/>
        <p:txBody>
          <a:bodyPr/>
          <a:lstStyle/>
          <a:p>
            <a:fld id="{18C53D7E-92BA-4357-AC8B-527EE12B3C98}" type="slidenum">
              <a:rPr lang="en-IN" smtClean="0"/>
              <a:t>35</a:t>
            </a:fld>
            <a:endParaRPr lang="en-IN"/>
          </a:p>
        </p:txBody>
      </p:sp>
      <p:sp>
        <p:nvSpPr>
          <p:cNvPr id="4" name="TextBox 3">
            <a:extLst>
              <a:ext uri="{FF2B5EF4-FFF2-40B4-BE49-F238E27FC236}">
                <a16:creationId xmlns:a16="http://schemas.microsoft.com/office/drawing/2014/main" xmlns="" id="{66887E56-27D9-537F-8047-1B4E54D24FFF}"/>
              </a:ext>
            </a:extLst>
          </p:cNvPr>
          <p:cNvSpPr txBox="1"/>
          <p:nvPr/>
        </p:nvSpPr>
        <p:spPr>
          <a:xfrm>
            <a:off x="194109" y="19050"/>
            <a:ext cx="11702615" cy="6832640"/>
          </a:xfrm>
          <a:prstGeom prst="rect">
            <a:avLst/>
          </a:prstGeom>
          <a:noFill/>
        </p:spPr>
        <p:txBody>
          <a:bodyPr wrap="square">
            <a:spAutoFit/>
          </a:bodyPr>
          <a:lstStyle/>
          <a:p>
            <a:pPr algn="ctr"/>
            <a:r>
              <a:rPr lang="en-US" sz="2400" b="0" i="0" dirty="0">
                <a:effectLst/>
                <a:latin typeface="Arial Black" panose="020B0A04020102020204" pitchFamily="34" charset="0"/>
              </a:rPr>
              <a:t>Disadvantages of the Word2Vec (w2v) </a:t>
            </a:r>
          </a:p>
          <a:p>
            <a:pPr algn="ctr"/>
            <a:endParaRPr lang="en-US" b="1" dirty="0">
              <a:latin typeface="Söhne"/>
            </a:endParaRPr>
          </a:p>
          <a:p>
            <a:pPr marL="285750" indent="-285750" algn="just">
              <a:buFont typeface="Arial" panose="020B0604020202020204" pitchFamily="34" charset="0"/>
              <a:buChar char="•"/>
            </a:pPr>
            <a:r>
              <a:rPr lang="en-US" b="1" i="0" dirty="0">
                <a:effectLst/>
                <a:latin typeface="Söhne"/>
              </a:rPr>
              <a:t>Data Dependency</a:t>
            </a:r>
            <a:endParaRPr lang="en-US" b="1" dirty="0">
              <a:latin typeface="Söhne"/>
            </a:endParaRPr>
          </a:p>
          <a:p>
            <a:pPr algn="just"/>
            <a:r>
              <a:rPr lang="en-US" b="1" i="0" dirty="0">
                <a:effectLst/>
                <a:latin typeface="Söhne"/>
              </a:rPr>
              <a:t>	</a:t>
            </a:r>
            <a:r>
              <a:rPr lang="en-US" b="0" i="0" dirty="0">
                <a:effectLst/>
                <a:latin typeface="Söhne"/>
              </a:rPr>
              <a:t>Word2Vec relies on large amounts of text data for training meaningful word embeddings. If the available dataset is small or not representative of the target domain, the quality of the embeddings may be compromised.</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b="1" i="0" dirty="0">
                <a:effectLst/>
                <a:latin typeface="Söhne"/>
              </a:rPr>
              <a:t>Contextual Ambiguity</a:t>
            </a:r>
            <a:endParaRPr lang="en-US" b="1" dirty="0">
              <a:latin typeface="Söhne"/>
            </a:endParaRPr>
          </a:p>
          <a:p>
            <a:pPr algn="just"/>
            <a:r>
              <a:rPr lang="en-US" b="1" i="0" dirty="0">
                <a:effectLst/>
                <a:latin typeface="Söhne"/>
              </a:rPr>
              <a:t>	</a:t>
            </a:r>
            <a:r>
              <a:rPr lang="en-US" b="0" i="0" dirty="0">
                <a:effectLst/>
                <a:latin typeface="Söhne"/>
              </a:rPr>
              <a:t>Word2Vec may struggle with capturing nuanced contextual differences and resolving ambiguous phrases. It treats each word as an atomic unit, which can limit its ability to differentiate between questions with similar words but different meanings.</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b="1" i="0" dirty="0">
                <a:effectLst/>
                <a:latin typeface="Söhne"/>
              </a:rPr>
              <a:t>Limited Understanding of Complex Relationships</a:t>
            </a:r>
            <a:endParaRPr lang="en-US" b="1" dirty="0">
              <a:latin typeface="Söhne"/>
            </a:endParaRPr>
          </a:p>
          <a:p>
            <a:pPr algn="just"/>
            <a:r>
              <a:rPr lang="en-US" b="1" i="0" dirty="0">
                <a:effectLst/>
                <a:latin typeface="Söhne"/>
              </a:rPr>
              <a:t>	</a:t>
            </a:r>
            <a:r>
              <a:rPr lang="en-US" b="0" i="0" dirty="0">
                <a:effectLst/>
                <a:latin typeface="Söhne"/>
              </a:rPr>
              <a:t>Word2Vec may struggle with capturing complex relationships between words, such as negation or more abstract concepts. It primarily focuses on local word-context patterns and may not grasp higher-level semantic associations or global dependencies.</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b="1" i="0" dirty="0">
                <a:effectLst/>
                <a:latin typeface="Söhne"/>
              </a:rPr>
              <a:t>Lack of Multi-word Expression Understanding</a:t>
            </a:r>
            <a:endParaRPr lang="en-US" b="1" dirty="0">
              <a:latin typeface="Söhne"/>
            </a:endParaRPr>
          </a:p>
          <a:p>
            <a:pPr algn="just"/>
            <a:r>
              <a:rPr lang="en-US" b="1" i="0" dirty="0">
                <a:effectLst/>
                <a:latin typeface="Söhne"/>
              </a:rPr>
              <a:t>	</a:t>
            </a:r>
            <a:r>
              <a:rPr lang="en-US" b="0" i="0" dirty="0">
                <a:effectLst/>
                <a:latin typeface="Söhne"/>
              </a:rPr>
              <a:t>Word2Vec typically treats multi-word expressions as separate individual words, which can limit its ability to capture the full meaning of phrases or idiomatic expressions.</a:t>
            </a:r>
          </a:p>
          <a:p>
            <a:pPr marL="285750" indent="-285750" algn="just">
              <a:buFont typeface="Arial" panose="020B0604020202020204" pitchFamily="34" charset="0"/>
              <a:buChar char="•"/>
            </a:pPr>
            <a:endParaRPr lang="en-US" b="0" i="0" dirty="0">
              <a:effectLst/>
              <a:latin typeface="Söhne"/>
            </a:endParaRPr>
          </a:p>
          <a:p>
            <a:pPr marL="285750" indent="-285750" algn="just">
              <a:buFont typeface="Arial" panose="020B0604020202020204" pitchFamily="34" charset="0"/>
              <a:buChar char="•"/>
            </a:pPr>
            <a:r>
              <a:rPr lang="en-US" b="1" i="0" dirty="0">
                <a:effectLst/>
                <a:latin typeface="Söhne"/>
              </a:rPr>
              <a:t>Vocabulary Coverage</a:t>
            </a:r>
            <a:endParaRPr lang="en-US" b="1" dirty="0">
              <a:latin typeface="Söhne"/>
            </a:endParaRPr>
          </a:p>
          <a:p>
            <a:pPr algn="just"/>
            <a:r>
              <a:rPr lang="en-US" b="1" i="0" dirty="0">
                <a:effectLst/>
                <a:latin typeface="Söhne"/>
              </a:rPr>
              <a:t>	</a:t>
            </a:r>
            <a:r>
              <a:rPr lang="en-US" b="0" i="0" dirty="0">
                <a:effectLst/>
                <a:latin typeface="Söhne"/>
              </a:rPr>
              <a:t>Word2Vec relies on a fixed vocabulary, and out-of-vocabulary words may pose challenges. Uncommon or domain-specific terms that are not present in the training corpus may not have meaningful embeddings, potentially affecting similarity calculations.</a:t>
            </a:r>
          </a:p>
        </p:txBody>
      </p:sp>
    </p:spTree>
    <p:extLst>
      <p:ext uri="{BB962C8B-B14F-4D97-AF65-F5344CB8AC3E}">
        <p14:creationId xmlns:p14="http://schemas.microsoft.com/office/powerpoint/2010/main" val="1942548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4461F40-CC8B-97FF-1764-6DC9EA6EC2B6}"/>
              </a:ext>
            </a:extLst>
          </p:cNvPr>
          <p:cNvSpPr>
            <a:spLocks noGrp="1"/>
          </p:cNvSpPr>
          <p:nvPr>
            <p:ph type="sldNum" sz="quarter" idx="12"/>
          </p:nvPr>
        </p:nvSpPr>
        <p:spPr/>
        <p:txBody>
          <a:bodyPr/>
          <a:lstStyle/>
          <a:p>
            <a:fld id="{18C53D7E-92BA-4357-AC8B-527EE12B3C98}" type="slidenum">
              <a:rPr lang="en-IN" smtClean="0"/>
              <a:t>36</a:t>
            </a:fld>
            <a:endParaRPr lang="en-IN"/>
          </a:p>
        </p:txBody>
      </p:sp>
      <p:sp>
        <p:nvSpPr>
          <p:cNvPr id="4" name="TextBox 3">
            <a:extLst>
              <a:ext uri="{FF2B5EF4-FFF2-40B4-BE49-F238E27FC236}">
                <a16:creationId xmlns:a16="http://schemas.microsoft.com/office/drawing/2014/main" xmlns="" id="{5212FF3F-5F4D-D79C-CD4B-804FBC8094C2}"/>
              </a:ext>
            </a:extLst>
          </p:cNvPr>
          <p:cNvSpPr txBox="1"/>
          <p:nvPr/>
        </p:nvSpPr>
        <p:spPr>
          <a:xfrm>
            <a:off x="250258" y="1717934"/>
            <a:ext cx="11280808" cy="4247317"/>
          </a:xfrm>
          <a:prstGeom prst="rect">
            <a:avLst/>
          </a:prstGeom>
          <a:noFill/>
        </p:spPr>
        <p:txBody>
          <a:bodyPr wrap="square">
            <a:spAutoFit/>
          </a:bodyPr>
          <a:lstStyle/>
          <a:p>
            <a:pPr algn="just"/>
            <a:r>
              <a:rPr lang="en-US" b="0" i="0" dirty="0">
                <a:effectLst/>
                <a:latin typeface="Söhne"/>
              </a:rPr>
              <a:t>TF-IDF (Term Frequency-Inverse Document Frequency) involves representing questions as vectors based on the frequency of terms in each question and their importance in the entire question pairs dataset. </a:t>
            </a:r>
          </a:p>
          <a:p>
            <a:pPr algn="just"/>
            <a:endParaRPr lang="en-US" dirty="0">
              <a:latin typeface="Söhne"/>
            </a:endParaRPr>
          </a:p>
          <a:p>
            <a:pPr algn="just"/>
            <a:endParaRPr lang="en-US" b="0" i="0" dirty="0">
              <a:effectLst/>
              <a:latin typeface="Söhne"/>
            </a:endParaRPr>
          </a:p>
          <a:p>
            <a:pPr marL="285750" indent="-285750" algn="l">
              <a:buFont typeface="Arial" panose="020B0604020202020204" pitchFamily="34" charset="0"/>
              <a:buChar char="•"/>
            </a:pPr>
            <a:r>
              <a:rPr lang="en-US" b="1" i="0" dirty="0">
                <a:effectLst/>
                <a:latin typeface="Söhne"/>
              </a:rPr>
              <a:t>TF-IDF Vectorization: </a:t>
            </a:r>
            <a:r>
              <a:rPr lang="en-US" b="0" i="0" dirty="0">
                <a:effectLst/>
                <a:latin typeface="Söhne"/>
              </a:rPr>
              <a:t>Calculate the TF-IDF weights for each word in the question pairs dataset. TF-IDF assigns higher weights to terms that appear frequently in a specific question but are rare in the overall dataset, indicating their importance in distinguishing the question pair.</a:t>
            </a:r>
          </a:p>
          <a:p>
            <a:pPr marL="285750"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1" i="0" dirty="0">
                <a:effectLst/>
                <a:latin typeface="Söhne"/>
              </a:rPr>
              <a:t>Vector Representation: </a:t>
            </a:r>
            <a:r>
              <a:rPr lang="en-US" b="0" i="0" dirty="0">
                <a:effectLst/>
                <a:latin typeface="Söhne"/>
              </a:rPr>
              <a:t>Represent each question as a TF-IDF weighted vector. Each question will be transformed into a vector where each element corresponds to the TF-IDF weight of a specific term.</a:t>
            </a:r>
          </a:p>
          <a:p>
            <a:pPr marL="285750" indent="-285750" algn="l">
              <a:buFont typeface="Arial" panose="020B0604020202020204" pitchFamily="34" charset="0"/>
              <a:buChar char="•"/>
            </a:pPr>
            <a:endParaRPr lang="en-US" b="0" i="0" dirty="0">
              <a:effectLst/>
              <a:latin typeface="Söhne"/>
            </a:endParaRPr>
          </a:p>
          <a:p>
            <a:pPr marL="285750" indent="-285750" algn="l">
              <a:buFont typeface="Arial" panose="020B0604020202020204" pitchFamily="34" charset="0"/>
              <a:buChar char="•"/>
            </a:pPr>
            <a:r>
              <a:rPr lang="en-US" b="1" i="0" dirty="0">
                <a:effectLst/>
                <a:latin typeface="Söhne"/>
              </a:rPr>
              <a:t>Similarity Calculation: </a:t>
            </a:r>
            <a:r>
              <a:rPr lang="en-US" b="0" i="0" dirty="0">
                <a:effectLst/>
                <a:latin typeface="Söhne"/>
              </a:rPr>
              <a:t>Compute the similarity between two questions using a similarity metric such as cosine similarity. Calculate the cosine similarity between the TF-IDF vectors of the question pair to obtain a similarity score ranging from 0 to 1.</a:t>
            </a:r>
          </a:p>
          <a:p>
            <a:pPr algn="just"/>
            <a:endParaRPr lang="en-US" b="0" i="0" dirty="0">
              <a:effectLst/>
              <a:latin typeface="Söhne"/>
            </a:endParaRPr>
          </a:p>
        </p:txBody>
      </p:sp>
      <p:sp>
        <p:nvSpPr>
          <p:cNvPr id="5" name="TextBox 4">
            <a:extLst>
              <a:ext uri="{FF2B5EF4-FFF2-40B4-BE49-F238E27FC236}">
                <a16:creationId xmlns:a16="http://schemas.microsoft.com/office/drawing/2014/main" xmlns="" id="{DD0815A4-02AF-AC7F-3258-9700CD65F378}"/>
              </a:ext>
            </a:extLst>
          </p:cNvPr>
          <p:cNvSpPr txBox="1"/>
          <p:nvPr/>
        </p:nvSpPr>
        <p:spPr>
          <a:xfrm>
            <a:off x="2540150" y="679572"/>
            <a:ext cx="6097604" cy="588879"/>
          </a:xfrm>
          <a:prstGeom prst="rect">
            <a:avLst/>
          </a:prstGeom>
          <a:noFill/>
        </p:spPr>
        <p:txBody>
          <a:bodyPr wrap="square">
            <a:spAutoFit/>
          </a:bodyPr>
          <a:lstStyle/>
          <a:p>
            <a:pPr algn="ctr">
              <a:lnSpc>
                <a:spcPct val="150000"/>
              </a:lnSpc>
            </a:pPr>
            <a:r>
              <a:rPr lang="en-US" sz="2400" dirty="0">
                <a:latin typeface="Arial Black" panose="020B0A04020102020204" pitchFamily="34" charset="0"/>
              </a:rPr>
              <a:t>TF – IDF approach</a:t>
            </a:r>
            <a:endParaRPr lang="en-IN" sz="2400" dirty="0">
              <a:latin typeface="Arial Black" panose="020B0A04020102020204" pitchFamily="34" charset="0"/>
            </a:endParaRPr>
          </a:p>
        </p:txBody>
      </p:sp>
    </p:spTree>
    <p:extLst>
      <p:ext uri="{BB962C8B-B14F-4D97-AF65-F5344CB8AC3E}">
        <p14:creationId xmlns:p14="http://schemas.microsoft.com/office/powerpoint/2010/main" val="3265322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30FDDAB-50C1-1FE5-3736-082D3D3BBAC5}"/>
              </a:ext>
            </a:extLst>
          </p:cNvPr>
          <p:cNvSpPr>
            <a:spLocks noGrp="1"/>
          </p:cNvSpPr>
          <p:nvPr>
            <p:ph type="sldNum" sz="quarter" idx="12"/>
          </p:nvPr>
        </p:nvSpPr>
        <p:spPr/>
        <p:txBody>
          <a:bodyPr/>
          <a:lstStyle/>
          <a:p>
            <a:fld id="{18C53D7E-92BA-4357-AC8B-527EE12B3C98}" type="slidenum">
              <a:rPr lang="en-IN" smtClean="0"/>
              <a:t>37</a:t>
            </a:fld>
            <a:endParaRPr lang="en-IN"/>
          </a:p>
        </p:txBody>
      </p:sp>
      <p:sp>
        <p:nvSpPr>
          <p:cNvPr id="3" name="Rectangle 1">
            <a:extLst>
              <a:ext uri="{FF2B5EF4-FFF2-40B4-BE49-F238E27FC236}">
                <a16:creationId xmlns:a16="http://schemas.microsoft.com/office/drawing/2014/main" xmlns="" id="{5DE0353A-3047-7B50-B312-68D42E106556}"/>
              </a:ext>
            </a:extLst>
          </p:cNvPr>
          <p:cNvSpPr>
            <a:spLocks noChangeArrowheads="1"/>
          </p:cNvSpPr>
          <p:nvPr/>
        </p:nvSpPr>
        <p:spPr bwMode="auto">
          <a:xfrm>
            <a:off x="667247" y="198819"/>
            <a:ext cx="10690564" cy="594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rial Black" panose="020B0A04020102020204" pitchFamily="34" charset="0"/>
              </a:rPr>
              <a:t>Advantages of TF-IDF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400" dirty="0">
              <a:latin typeface="Arial Black" panose="020B0A040201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effectLst/>
              <a:latin typeface="Arial Black" panose="020B0A040201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effectLst/>
                <a:latin typeface="Söhne"/>
              </a:rPr>
              <a:t>Simple and interpretable</a:t>
            </a:r>
            <a:endParaRPr lang="en-US" altLang="en-US" b="1" dirty="0">
              <a:latin typeface="Söhne"/>
            </a:endParaRPr>
          </a:p>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Söhne"/>
              </a:rPr>
              <a:t>	</a:t>
            </a:r>
            <a:r>
              <a:rPr kumimoji="0" lang="en-US" altLang="en-US" sz="1800" b="0" i="0" u="none" strike="noStrike" cap="none" normalizeH="0" baseline="0" dirty="0">
                <a:ln>
                  <a:noFill/>
                </a:ln>
                <a:effectLst/>
                <a:latin typeface="Söhne"/>
              </a:rPr>
              <a:t>TF-IDF is a straightforward and easy-to-understand approach. It assigns weights to words based on their importance in the document and their frequency in the entire corpus. This makes it interpretable and allows for a clear understanding of how the similarity score is computed.</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effectLst/>
              <a:latin typeface="Söhne"/>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effectLst/>
                <a:latin typeface="Söhne"/>
              </a:rPr>
              <a:t>Captures term importance</a:t>
            </a:r>
            <a:endParaRPr lang="en-US" altLang="en-US" b="1" dirty="0">
              <a:latin typeface="Söhne"/>
            </a:endParaRPr>
          </a:p>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Söhne"/>
              </a:rPr>
              <a:t>	</a:t>
            </a:r>
            <a:r>
              <a:rPr kumimoji="0" lang="en-US" altLang="en-US" sz="1800" b="0" i="0" u="none" strike="noStrike" cap="none" normalizeH="0" baseline="0" dirty="0">
                <a:ln>
                  <a:noFill/>
                </a:ln>
                <a:effectLst/>
                <a:latin typeface="Söhne"/>
              </a:rPr>
              <a:t>TF-IDF considers both term frequency (TF) and inverse document frequency (IDF). By weighing terms based on their importance, it can identify and prioritize significant words that contribute more to the meaning of the question. This helps in capturing the essence of the questions and identifying similarities based on important terms.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effectLst/>
              <a:latin typeface="Söhne"/>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effectLst/>
                <a:latin typeface="Söhne"/>
              </a:rPr>
              <a:t>Handles common and rare words well</a:t>
            </a:r>
            <a:endParaRPr lang="en-US" altLang="en-US" b="1" dirty="0">
              <a:latin typeface="Söhne"/>
            </a:endParaRPr>
          </a:p>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Söhne"/>
              </a:rPr>
              <a:t>	</a:t>
            </a:r>
            <a:r>
              <a:rPr kumimoji="0" lang="en-US" altLang="en-US" sz="1800" b="0" i="0" u="none" strike="noStrike" cap="none" normalizeH="0" baseline="0" dirty="0">
                <a:ln>
                  <a:noFill/>
                </a:ln>
                <a:effectLst/>
                <a:latin typeface="Söhne"/>
              </a:rPr>
              <a:t>TF-IDF handles common words (e.g., "the," "is") by assigning them lower weights, as they tend to occur frequently across all documents. On the other hand, it assigns higher weights to rare words, which are likely to be more informative. This helps in distinguishing meaningful terms and reducing the impact of common words.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4732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CF56897-A323-F307-E33D-2EFD68D3332F}"/>
              </a:ext>
            </a:extLst>
          </p:cNvPr>
          <p:cNvSpPr>
            <a:spLocks noGrp="1"/>
          </p:cNvSpPr>
          <p:nvPr>
            <p:ph type="sldNum" sz="quarter" idx="12"/>
          </p:nvPr>
        </p:nvSpPr>
        <p:spPr/>
        <p:txBody>
          <a:bodyPr/>
          <a:lstStyle/>
          <a:p>
            <a:fld id="{18C53D7E-92BA-4357-AC8B-527EE12B3C98}" type="slidenum">
              <a:rPr lang="en-IN" smtClean="0"/>
              <a:t>38</a:t>
            </a:fld>
            <a:endParaRPr lang="en-IN"/>
          </a:p>
        </p:txBody>
      </p:sp>
      <p:sp>
        <p:nvSpPr>
          <p:cNvPr id="4" name="TextBox 3">
            <a:extLst>
              <a:ext uri="{FF2B5EF4-FFF2-40B4-BE49-F238E27FC236}">
                <a16:creationId xmlns:a16="http://schemas.microsoft.com/office/drawing/2014/main" xmlns="" id="{680F3794-85C5-F81E-6707-C0635CE8F2CF}"/>
              </a:ext>
            </a:extLst>
          </p:cNvPr>
          <p:cNvSpPr txBox="1"/>
          <p:nvPr/>
        </p:nvSpPr>
        <p:spPr>
          <a:xfrm>
            <a:off x="231007" y="787415"/>
            <a:ext cx="11194180" cy="486287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Arial Black" panose="020B0A04020102020204" pitchFamily="34" charset="0"/>
              </a:rPr>
              <a:t>Disadvantages of TF-IDF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Black" panose="020B0A040201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effectLst/>
                <a:latin typeface="Söhne"/>
              </a:rPr>
              <a:t>Ignores word order and context</a:t>
            </a:r>
            <a:endParaRPr lang="en-US" altLang="en-US" b="1" dirty="0">
              <a:latin typeface="Söhne"/>
            </a:endParaRPr>
          </a:p>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Söhne"/>
              </a:rPr>
              <a:t>	</a:t>
            </a:r>
            <a:r>
              <a:rPr kumimoji="0" lang="en-US" altLang="en-US" sz="1800" b="0" i="0" u="none" strike="noStrike" cap="none" normalizeH="0" baseline="0" dirty="0">
                <a:ln>
                  <a:noFill/>
                </a:ln>
                <a:effectLst/>
                <a:latin typeface="Söhne"/>
              </a:rPr>
              <a:t>TF-IDF does not consider the order of words or the context in which they appear within the question. It treats each term independently and computes the similarity based on their individual importance. As a result, the model might overlook the semantic meaning and context of the questions, leading to inaccurate similarity scores.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effectLst/>
              <a:latin typeface="Söhne"/>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effectLst/>
                <a:latin typeface="Söhne"/>
              </a:rPr>
              <a:t>Limited semantic understanding</a:t>
            </a:r>
            <a:endParaRPr lang="en-US" altLang="en-US" b="1" dirty="0">
              <a:latin typeface="Söhne"/>
            </a:endParaRPr>
          </a:p>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Söhne"/>
              </a:rPr>
              <a:t>	</a:t>
            </a:r>
            <a:r>
              <a:rPr kumimoji="0" lang="en-US" altLang="en-US" sz="1800" b="0" i="0" u="none" strike="noStrike" cap="none" normalizeH="0" baseline="0" dirty="0">
                <a:ln>
                  <a:noFill/>
                </a:ln>
                <a:effectLst/>
                <a:latin typeface="Söhne"/>
              </a:rPr>
              <a:t>TF-IDF is a statistical approach and does not inherently understand the meaning of words or phrases. It relies solely on the frequency and importance of terms. This can be limiting when dealing with questions that have different phrasing but convey the same underlying meaning. TF-IDF might not capture these subtle semantic nuances effectively.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effectLst/>
              <a:latin typeface="Söhne"/>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effectLst/>
                <a:latin typeface="Söhne"/>
              </a:rPr>
              <a:t>Lack of document-level information</a:t>
            </a:r>
            <a:endParaRPr lang="en-US" altLang="en-US" b="1" dirty="0">
              <a:latin typeface="Söhne"/>
            </a:endParaRPr>
          </a:p>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effectLst/>
                <a:latin typeface="Söhne"/>
              </a:rPr>
              <a:t>	</a:t>
            </a:r>
            <a:r>
              <a:rPr kumimoji="0" lang="en-US" altLang="en-US" sz="1800" b="0" i="0" u="none" strike="noStrike" cap="none" normalizeH="0" baseline="0" dirty="0">
                <a:ln>
                  <a:noFill/>
                </a:ln>
                <a:effectLst/>
                <a:latin typeface="Söhne"/>
              </a:rPr>
              <a:t>TF-IDF focuses on the importance of terms within individual documents. It does not consider the broader context or the relationship between multiple terms within a document. This can lead to a limited understanding of the overall content and potentially miss important connections between terms in different questions.</a:t>
            </a:r>
          </a:p>
        </p:txBody>
      </p:sp>
    </p:spTree>
    <p:extLst>
      <p:ext uri="{BB962C8B-B14F-4D97-AF65-F5344CB8AC3E}">
        <p14:creationId xmlns:p14="http://schemas.microsoft.com/office/powerpoint/2010/main" val="1528630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1E9A618-B56C-3978-94C1-49608D88E1CE}"/>
              </a:ext>
            </a:extLst>
          </p:cNvPr>
          <p:cNvSpPr>
            <a:spLocks noGrp="1"/>
          </p:cNvSpPr>
          <p:nvPr>
            <p:ph type="sldNum" sz="quarter" idx="12"/>
          </p:nvPr>
        </p:nvSpPr>
        <p:spPr/>
        <p:txBody>
          <a:bodyPr/>
          <a:lstStyle/>
          <a:p>
            <a:fld id="{18C53D7E-92BA-4357-AC8B-527EE12B3C98}" type="slidenum">
              <a:rPr lang="en-IN" smtClean="0"/>
              <a:t>39</a:t>
            </a:fld>
            <a:endParaRPr lang="en-IN"/>
          </a:p>
        </p:txBody>
      </p:sp>
      <p:sp>
        <p:nvSpPr>
          <p:cNvPr id="4" name="TextBox 3">
            <a:extLst>
              <a:ext uri="{FF2B5EF4-FFF2-40B4-BE49-F238E27FC236}">
                <a16:creationId xmlns:a16="http://schemas.microsoft.com/office/drawing/2014/main" xmlns="" id="{F432E925-6A14-E1C2-1DAA-39303F92BB94}"/>
              </a:ext>
            </a:extLst>
          </p:cNvPr>
          <p:cNvSpPr txBox="1"/>
          <p:nvPr/>
        </p:nvSpPr>
        <p:spPr>
          <a:xfrm>
            <a:off x="-105877" y="206326"/>
            <a:ext cx="11088302" cy="588879"/>
          </a:xfrm>
          <a:prstGeom prst="rect">
            <a:avLst/>
          </a:prstGeom>
          <a:noFill/>
        </p:spPr>
        <p:txBody>
          <a:bodyPr wrap="square">
            <a:spAutoFit/>
          </a:bodyPr>
          <a:lstStyle/>
          <a:p>
            <a:pPr algn="ctr">
              <a:lnSpc>
                <a:spcPct val="150000"/>
              </a:lnSpc>
            </a:pPr>
            <a:r>
              <a:rPr lang="en-IN" sz="2400" dirty="0">
                <a:latin typeface="Arial Black" panose="020B0A04020102020204" pitchFamily="34" charset="0"/>
              </a:rPr>
              <a:t>Advanced Techniques  for Numerical to Vector Conversion</a:t>
            </a:r>
          </a:p>
        </p:txBody>
      </p:sp>
      <p:sp>
        <p:nvSpPr>
          <p:cNvPr id="5" name="TextBox 4">
            <a:extLst>
              <a:ext uri="{FF2B5EF4-FFF2-40B4-BE49-F238E27FC236}">
                <a16:creationId xmlns:a16="http://schemas.microsoft.com/office/drawing/2014/main" xmlns="" id="{FE73B094-2373-A624-AD74-09C0E75A631D}"/>
              </a:ext>
            </a:extLst>
          </p:cNvPr>
          <p:cNvSpPr txBox="1"/>
          <p:nvPr/>
        </p:nvSpPr>
        <p:spPr>
          <a:xfrm flipH="1">
            <a:off x="540047" y="892021"/>
            <a:ext cx="11356777" cy="5539978"/>
          </a:xfrm>
          <a:prstGeom prst="rect">
            <a:avLst/>
          </a:prstGeom>
          <a:noFill/>
        </p:spPr>
        <p:txBody>
          <a:bodyPr wrap="square" rtlCol="0">
            <a:spAutoFit/>
          </a:bodyPr>
          <a:lstStyle/>
          <a:p>
            <a:pPr marL="342900" indent="-342900">
              <a:buFont typeface="Arial" panose="020B0604020202020204" pitchFamily="34" charset="0"/>
              <a:buChar char="•"/>
            </a:pPr>
            <a:r>
              <a:rPr lang="en-US" sz="2400" b="1" dirty="0"/>
              <a:t>GloVe</a:t>
            </a:r>
            <a:r>
              <a:rPr lang="en-US" sz="2400" dirty="0"/>
              <a:t> (</a:t>
            </a:r>
            <a:r>
              <a:rPr lang="en-US" sz="2400" b="0" i="0" dirty="0">
                <a:effectLst/>
                <a:latin typeface="Söhne"/>
              </a:rPr>
              <a:t>Global Vectors for Word Representation</a:t>
            </a:r>
            <a:r>
              <a:rPr lang="en-US" sz="2400" dirty="0"/>
              <a:t>)</a:t>
            </a:r>
          </a:p>
          <a:p>
            <a:endParaRPr lang="en-US" sz="2400" dirty="0"/>
          </a:p>
          <a:p>
            <a:pPr marL="285750" indent="-285750" algn="just">
              <a:buFont typeface="Wingdings" panose="05000000000000000000" pitchFamily="2" charset="2"/>
              <a:buChar char="ü"/>
            </a:pPr>
            <a:r>
              <a:rPr lang="en-US" b="1" i="0" dirty="0">
                <a:effectLst/>
                <a:latin typeface="Söhne"/>
              </a:rPr>
              <a:t>Word embeddings</a:t>
            </a:r>
          </a:p>
          <a:p>
            <a:pPr algn="just"/>
            <a:r>
              <a:rPr lang="en-US" b="1" dirty="0">
                <a:latin typeface="Söhne"/>
              </a:rPr>
              <a:t>	</a:t>
            </a:r>
            <a:r>
              <a:rPr lang="en-US" b="1" i="0" dirty="0">
                <a:effectLst/>
                <a:latin typeface="Söhne"/>
              </a:rPr>
              <a:t> </a:t>
            </a:r>
            <a:r>
              <a:rPr lang="en-US" b="0" i="0" dirty="0">
                <a:effectLst/>
                <a:latin typeface="Söhne"/>
              </a:rPr>
              <a:t>GloVe generates word embeddings that capture semantic relationships between words. These embeddings are pre-trained on a large corpus of text and can be used to represent words as dense vector representations. By comparing the embeddings of words in question pairs, GloVe can measure the similarity between questions based on their semantic meaning.</a:t>
            </a:r>
          </a:p>
          <a:p>
            <a:pPr algn="just"/>
            <a:endParaRPr lang="en-US" b="0" i="0" dirty="0">
              <a:effectLst/>
              <a:latin typeface="Söhne"/>
            </a:endParaRPr>
          </a:p>
          <a:p>
            <a:pPr marL="285750" indent="-285750" algn="just">
              <a:buFont typeface="Wingdings" panose="05000000000000000000" pitchFamily="2" charset="2"/>
              <a:buChar char="ü"/>
            </a:pPr>
            <a:r>
              <a:rPr lang="en-US" b="1" i="0" dirty="0">
                <a:effectLst/>
                <a:latin typeface="Söhne"/>
              </a:rPr>
              <a:t>Fixed-length representations</a:t>
            </a:r>
          </a:p>
          <a:p>
            <a:pPr algn="just"/>
            <a:r>
              <a:rPr lang="en-US" b="1" dirty="0">
                <a:latin typeface="Söhne"/>
              </a:rPr>
              <a:t>	</a:t>
            </a:r>
            <a:r>
              <a:rPr lang="en-US" b="1" i="0" dirty="0">
                <a:effectLst/>
                <a:latin typeface="Söhne"/>
              </a:rPr>
              <a:t> </a:t>
            </a:r>
            <a:r>
              <a:rPr lang="en-US" b="0" i="0" dirty="0">
                <a:effectLst/>
                <a:latin typeface="Söhne"/>
              </a:rPr>
              <a:t>GloVe represents each word with a fixed-length vector. To compare two questions, additional techniques like averaging or pooling the word embeddings are typically used to create a fixed-length representation for each question. Similarity measures like cosine similarity or Euclidean distance can then be applied to these representations.</a:t>
            </a:r>
          </a:p>
          <a:p>
            <a:pPr algn="just"/>
            <a:endParaRPr lang="en-US" b="0" i="0" dirty="0">
              <a:effectLst/>
              <a:latin typeface="Söhne"/>
            </a:endParaRPr>
          </a:p>
          <a:p>
            <a:pPr marL="285750" indent="-285750" algn="just">
              <a:buFont typeface="Wingdings" panose="05000000000000000000" pitchFamily="2" charset="2"/>
              <a:buChar char="ü"/>
            </a:pPr>
            <a:r>
              <a:rPr lang="en-US" b="1" i="0" dirty="0">
                <a:effectLst/>
                <a:latin typeface="Söhne"/>
              </a:rPr>
              <a:t>Contextual information</a:t>
            </a:r>
          </a:p>
          <a:p>
            <a:pPr algn="just"/>
            <a:r>
              <a:rPr lang="en-US" b="1" dirty="0">
                <a:latin typeface="Söhne"/>
              </a:rPr>
              <a:t>	</a:t>
            </a:r>
            <a:r>
              <a:rPr lang="en-US" b="0" i="0" dirty="0">
                <a:effectLst/>
                <a:latin typeface="Söhne"/>
              </a:rPr>
              <a:t>GloVe embeddings do not inherently capture contextual information about words in a specific sentence. The representations are based on word co-occurrence statistics from the training corpus. Therefore, GloVe might struggle to capture the full semantic meaning of a question pair, especially when the meaning depends on the specific context in which the words are used.</a:t>
            </a:r>
          </a:p>
          <a:p>
            <a:r>
              <a:rPr lang="en-US" dirty="0"/>
              <a:t> </a:t>
            </a:r>
            <a:endParaRPr lang="en-IN" dirty="0"/>
          </a:p>
        </p:txBody>
      </p:sp>
    </p:spTree>
    <p:extLst>
      <p:ext uri="{BB962C8B-B14F-4D97-AF65-F5344CB8AC3E}">
        <p14:creationId xmlns:p14="http://schemas.microsoft.com/office/powerpoint/2010/main" val="265909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F6D54CB-764B-D0E3-FF2D-29EF9F8C4356}"/>
              </a:ext>
            </a:extLst>
          </p:cNvPr>
          <p:cNvSpPr txBox="1"/>
          <p:nvPr/>
        </p:nvSpPr>
        <p:spPr>
          <a:xfrm>
            <a:off x="936858" y="843221"/>
            <a:ext cx="10416942" cy="3901646"/>
          </a:xfrm>
          <a:prstGeom prst="rect">
            <a:avLst/>
          </a:prstGeom>
          <a:noFill/>
        </p:spPr>
        <p:txBody>
          <a:bodyPr wrap="square">
            <a:spAutoFit/>
          </a:bodyPr>
          <a:lstStyle/>
          <a:p>
            <a:pPr marL="0" lvl="0" indent="0" algn="l" rtl="0">
              <a:lnSpc>
                <a:spcPct val="115000"/>
              </a:lnSpc>
              <a:spcBef>
                <a:spcPts val="600"/>
              </a:spcBef>
              <a:spcAft>
                <a:spcPts val="0"/>
              </a:spcAft>
              <a:buNone/>
            </a:pPr>
            <a:r>
              <a:rPr lang="en-US" sz="3200" b="1" dirty="0">
                <a:latin typeface="Arial Black" panose="020B0A04020102020204" pitchFamily="34" charset="0"/>
              </a:rPr>
              <a:t>Problem Statement :</a:t>
            </a:r>
          </a:p>
          <a:p>
            <a:pPr marL="508000" lvl="0" indent="-342900" algn="l" rtl="0">
              <a:lnSpc>
                <a:spcPct val="115000"/>
              </a:lnSpc>
              <a:spcBef>
                <a:spcPts val="600"/>
              </a:spcBef>
              <a:spcAft>
                <a:spcPts val="0"/>
              </a:spcAft>
              <a:buClr>
                <a:schemeClr val="tx1"/>
              </a:buClr>
              <a:buSzPct val="100000"/>
              <a:buFont typeface="Arial" panose="020B0604020202020204" pitchFamily="34" charset="0"/>
              <a:buChar char="•"/>
            </a:pPr>
            <a:r>
              <a:rPr lang="en-US" sz="2400" dirty="0">
                <a:ea typeface="Arial"/>
                <a:cs typeface="Arial"/>
                <a:sym typeface="Arial"/>
              </a:rPr>
              <a:t>To identify which questions asked on Quora are duplicates of questions that have already been asked.</a:t>
            </a:r>
          </a:p>
          <a:p>
            <a:pPr marL="508000" lvl="0" indent="-342900" algn="l" rtl="0">
              <a:lnSpc>
                <a:spcPct val="115000"/>
              </a:lnSpc>
              <a:spcBef>
                <a:spcPts val="600"/>
              </a:spcBef>
              <a:spcAft>
                <a:spcPts val="0"/>
              </a:spcAft>
              <a:buClr>
                <a:schemeClr val="tx1"/>
              </a:buClr>
              <a:buSzPct val="100000"/>
              <a:buFont typeface="Arial" panose="020B0604020202020204" pitchFamily="34" charset="0"/>
              <a:buChar char="•"/>
            </a:pPr>
            <a:r>
              <a:rPr lang="en-US" sz="2400" dirty="0">
                <a:effectLst/>
                <a:ea typeface="Times New Roman" panose="02020603050405020304" pitchFamily="18" charset="0"/>
                <a:cs typeface="Times New Roman" panose="02020603050405020304" pitchFamily="18" charset="0"/>
              </a:rPr>
              <a:t>This will be useful to instantly provide answers to questions that have already been answered.</a:t>
            </a:r>
          </a:p>
          <a:p>
            <a:pPr marL="508000" lvl="0" indent="-342900" algn="l" rtl="0">
              <a:lnSpc>
                <a:spcPct val="115000"/>
              </a:lnSpc>
              <a:spcBef>
                <a:spcPts val="600"/>
              </a:spcBef>
              <a:spcAft>
                <a:spcPts val="0"/>
              </a:spcAft>
              <a:buClr>
                <a:schemeClr val="tx1"/>
              </a:buClr>
              <a:buSzPct val="100000"/>
              <a:buFont typeface="Arial" panose="020B0604020202020204" pitchFamily="34" charset="0"/>
              <a:buChar char="•"/>
            </a:pPr>
            <a:r>
              <a:rPr lang="en-US" sz="2400" dirty="0">
                <a:effectLst/>
                <a:ea typeface="Times New Roman" panose="02020603050405020304" pitchFamily="18" charset="0"/>
              </a:rPr>
              <a:t>We are supposed to predict whether a pair of questions are duplicates or not.</a:t>
            </a:r>
            <a:endParaRPr lang="en-US" sz="2000" dirty="0"/>
          </a:p>
          <a:p>
            <a:pPr marL="609600" lvl="0" indent="-444500" algn="l" rtl="0">
              <a:lnSpc>
                <a:spcPct val="115000"/>
              </a:lnSpc>
              <a:spcBef>
                <a:spcPts val="600"/>
              </a:spcBef>
              <a:spcAft>
                <a:spcPts val="0"/>
              </a:spcAft>
              <a:buClr>
                <a:schemeClr val="dk1"/>
              </a:buClr>
              <a:buSzPts val="2200"/>
              <a:buFont typeface="Arial"/>
              <a:buChar char="●"/>
            </a:pPr>
            <a:endParaRPr lang="en-US" sz="2400" dirty="0"/>
          </a:p>
        </p:txBody>
      </p:sp>
      <p:sp>
        <p:nvSpPr>
          <p:cNvPr id="5" name="TextBox 4">
            <a:extLst>
              <a:ext uri="{FF2B5EF4-FFF2-40B4-BE49-F238E27FC236}">
                <a16:creationId xmlns:a16="http://schemas.microsoft.com/office/drawing/2014/main" xmlns="" id="{7B224C4C-DF23-AB95-B56F-4221B85C0A1A}"/>
              </a:ext>
            </a:extLst>
          </p:cNvPr>
          <p:cNvSpPr txBox="1"/>
          <p:nvPr/>
        </p:nvSpPr>
        <p:spPr>
          <a:xfrm>
            <a:off x="1022149" y="4333087"/>
            <a:ext cx="10763451" cy="1600182"/>
          </a:xfrm>
          <a:prstGeom prst="rect">
            <a:avLst/>
          </a:prstGeom>
          <a:noFill/>
        </p:spPr>
        <p:txBody>
          <a:bodyPr wrap="square">
            <a:spAutoFit/>
          </a:bodyPr>
          <a:lstStyle/>
          <a:p>
            <a:pPr marL="0" lvl="0" indent="0" algn="l" rtl="0">
              <a:lnSpc>
                <a:spcPct val="115000"/>
              </a:lnSpc>
              <a:spcBef>
                <a:spcPts val="600"/>
              </a:spcBef>
              <a:spcAft>
                <a:spcPts val="0"/>
              </a:spcAft>
              <a:buNone/>
            </a:pPr>
            <a:r>
              <a:rPr lang="en-US" sz="3200" b="1" dirty="0">
                <a:latin typeface="Arial Black" panose="020B0A04020102020204" pitchFamily="34" charset="0"/>
              </a:rPr>
              <a:t>Objective :</a:t>
            </a:r>
          </a:p>
          <a:p>
            <a:pPr marL="342900" lvl="0" indent="-342900" algn="l" rtl="0">
              <a:lnSpc>
                <a:spcPct val="115000"/>
              </a:lnSpc>
              <a:spcBef>
                <a:spcPts val="1000"/>
              </a:spcBef>
              <a:spcAft>
                <a:spcPts val="0"/>
              </a:spcAft>
              <a:buClr>
                <a:schemeClr val="tx1"/>
              </a:buClr>
              <a:buSzPct val="100000"/>
              <a:buFont typeface="Arial" panose="020B0604020202020204" pitchFamily="34" charset="0"/>
              <a:buChar char="•"/>
            </a:pPr>
            <a:r>
              <a:rPr lang="en-US" sz="2400" dirty="0">
                <a:cs typeface="Arial" panose="020B0604020202020204" pitchFamily="34" charset="0"/>
              </a:rPr>
              <a:t>The goal of this project is to predict which of the provided pairs of questions contain two questions with the same meaning.</a:t>
            </a:r>
          </a:p>
        </p:txBody>
      </p:sp>
      <p:sp>
        <p:nvSpPr>
          <p:cNvPr id="6" name="Slide Number Placeholder 5">
            <a:extLst>
              <a:ext uri="{FF2B5EF4-FFF2-40B4-BE49-F238E27FC236}">
                <a16:creationId xmlns:a16="http://schemas.microsoft.com/office/drawing/2014/main" xmlns="" id="{53D445FA-9662-96B8-BC2D-89726538F15D}"/>
              </a:ext>
            </a:extLst>
          </p:cNvPr>
          <p:cNvSpPr>
            <a:spLocks noGrp="1"/>
          </p:cNvSpPr>
          <p:nvPr>
            <p:ph type="sldNum" sz="quarter" idx="12"/>
          </p:nvPr>
        </p:nvSpPr>
        <p:spPr/>
        <p:txBody>
          <a:bodyPr/>
          <a:lstStyle/>
          <a:p>
            <a:fld id="{18C53D7E-92BA-4357-AC8B-527EE12B3C98}" type="slidenum">
              <a:rPr lang="en-IN" smtClean="0"/>
              <a:t>4</a:t>
            </a:fld>
            <a:endParaRPr lang="en-IN"/>
          </a:p>
        </p:txBody>
      </p:sp>
    </p:spTree>
    <p:extLst>
      <p:ext uri="{BB962C8B-B14F-4D97-AF65-F5344CB8AC3E}">
        <p14:creationId xmlns:p14="http://schemas.microsoft.com/office/powerpoint/2010/main" val="3696752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C6CDB1D-6FB6-9541-3380-E3D2ED162EF2}"/>
              </a:ext>
            </a:extLst>
          </p:cNvPr>
          <p:cNvSpPr>
            <a:spLocks noGrp="1"/>
          </p:cNvSpPr>
          <p:nvPr>
            <p:ph type="sldNum" sz="quarter" idx="12"/>
          </p:nvPr>
        </p:nvSpPr>
        <p:spPr/>
        <p:txBody>
          <a:bodyPr/>
          <a:lstStyle/>
          <a:p>
            <a:fld id="{18C53D7E-92BA-4357-AC8B-527EE12B3C98}" type="slidenum">
              <a:rPr lang="en-IN" smtClean="0"/>
              <a:t>40</a:t>
            </a:fld>
            <a:endParaRPr lang="en-IN"/>
          </a:p>
        </p:txBody>
      </p:sp>
      <p:sp>
        <p:nvSpPr>
          <p:cNvPr id="3" name="TextBox 2">
            <a:extLst>
              <a:ext uri="{FF2B5EF4-FFF2-40B4-BE49-F238E27FC236}">
                <a16:creationId xmlns:a16="http://schemas.microsoft.com/office/drawing/2014/main" xmlns="" id="{0BE2614C-F206-AD5A-8B08-8E8975169E62}"/>
              </a:ext>
            </a:extLst>
          </p:cNvPr>
          <p:cNvSpPr txBox="1"/>
          <p:nvPr/>
        </p:nvSpPr>
        <p:spPr>
          <a:xfrm flipH="1">
            <a:off x="417611" y="487025"/>
            <a:ext cx="11356777" cy="6370975"/>
          </a:xfrm>
          <a:prstGeom prst="rect">
            <a:avLst/>
          </a:prstGeom>
          <a:noFill/>
        </p:spPr>
        <p:txBody>
          <a:bodyPr wrap="square" rtlCol="0">
            <a:spAutoFit/>
          </a:bodyPr>
          <a:lstStyle/>
          <a:p>
            <a:pPr marL="342900" indent="-342900" algn="just">
              <a:buFont typeface="Arial" panose="020B0604020202020204" pitchFamily="34" charset="0"/>
              <a:buChar char="•"/>
            </a:pPr>
            <a:r>
              <a:rPr lang="en-US" sz="2400" b="0" i="0" dirty="0">
                <a:effectLst/>
                <a:latin typeface="Arial Black" panose="020B0A04020102020204" pitchFamily="34" charset="0"/>
              </a:rPr>
              <a:t>BERT</a:t>
            </a:r>
            <a:r>
              <a:rPr lang="en-US" sz="2400" b="0" i="0" dirty="0">
                <a:effectLst/>
                <a:latin typeface="Söhne"/>
              </a:rPr>
              <a:t> </a:t>
            </a:r>
            <a:r>
              <a:rPr lang="en-IN" sz="2400" b="0" i="0" dirty="0">
                <a:effectLst/>
                <a:latin typeface="Söhne"/>
              </a:rPr>
              <a:t>(Bidirectional Encoder Representations from Transformers) </a:t>
            </a:r>
          </a:p>
          <a:p>
            <a:pPr marL="342900" indent="-342900" algn="just">
              <a:buFont typeface="Arial" panose="020B0604020202020204" pitchFamily="34" charset="0"/>
              <a:buChar char="•"/>
            </a:pPr>
            <a:endParaRPr lang="en-US" sz="2400" b="0" i="0" dirty="0">
              <a:effectLst/>
              <a:latin typeface="Söhne"/>
            </a:endParaRPr>
          </a:p>
          <a:p>
            <a:pPr marL="285750" indent="-285750" algn="just">
              <a:buFont typeface="Wingdings" panose="05000000000000000000" pitchFamily="2" charset="2"/>
              <a:buChar char="ü"/>
            </a:pPr>
            <a:r>
              <a:rPr lang="en-US" b="1" i="0" dirty="0">
                <a:effectLst/>
                <a:latin typeface="Söhne"/>
              </a:rPr>
              <a:t>Transformer-based architecture</a:t>
            </a:r>
          </a:p>
          <a:p>
            <a:pPr algn="just"/>
            <a:r>
              <a:rPr lang="en-US" dirty="0">
                <a:latin typeface="Söhne"/>
              </a:rPr>
              <a:t>	</a:t>
            </a:r>
            <a:r>
              <a:rPr lang="en-US" b="0" i="0" dirty="0">
                <a:effectLst/>
                <a:latin typeface="Söhne"/>
              </a:rPr>
              <a:t>BERT is a transformer-based model that is pre-trained on a large corpus of text using masked language modeling and next sentence prediction tasks. This allows BERT to capture both local and global contextual information, resulting in more accurate and contextualized representations of words and sentences.</a:t>
            </a:r>
          </a:p>
          <a:p>
            <a:pPr algn="just"/>
            <a:endParaRPr lang="en-US" b="0" i="0" dirty="0">
              <a:effectLst/>
              <a:latin typeface="Söhne"/>
            </a:endParaRPr>
          </a:p>
          <a:p>
            <a:pPr marL="285750" indent="-285750" algn="just">
              <a:buFont typeface="Wingdings" panose="05000000000000000000" pitchFamily="2" charset="2"/>
              <a:buChar char="ü"/>
            </a:pPr>
            <a:r>
              <a:rPr lang="en-US" b="1" i="0" dirty="0">
                <a:effectLst/>
                <a:latin typeface="Söhne"/>
              </a:rPr>
              <a:t>Fine-tuning</a:t>
            </a:r>
          </a:p>
          <a:p>
            <a:pPr algn="just"/>
            <a:r>
              <a:rPr lang="en-US" dirty="0">
                <a:latin typeface="Söhne"/>
              </a:rPr>
              <a:t>	</a:t>
            </a:r>
            <a:r>
              <a:rPr lang="en-US" b="0" i="0" dirty="0">
                <a:effectLst/>
                <a:latin typeface="Söhne"/>
              </a:rPr>
              <a:t>After pre-training, BERT can be fine-tuned on specific downstream tasks, such as question pair similarity. During fine-tuning, BERT learns to adapt its representations to the specific task, enabling it to better capture the semantic meaning and similarity between question pairs.</a:t>
            </a:r>
          </a:p>
          <a:p>
            <a:pPr algn="just"/>
            <a:endParaRPr lang="en-US" b="0" i="0" dirty="0">
              <a:effectLst/>
              <a:latin typeface="Söhne"/>
            </a:endParaRPr>
          </a:p>
          <a:p>
            <a:pPr marL="285750" indent="-285750" algn="just">
              <a:buFont typeface="Wingdings" panose="05000000000000000000" pitchFamily="2" charset="2"/>
              <a:buChar char="ü"/>
            </a:pPr>
            <a:r>
              <a:rPr lang="en-US" b="1" i="0" dirty="0">
                <a:effectLst/>
                <a:latin typeface="Söhne"/>
              </a:rPr>
              <a:t>Sentence-level embeddings</a:t>
            </a:r>
          </a:p>
          <a:p>
            <a:pPr algn="just"/>
            <a:r>
              <a:rPr lang="en-US" dirty="0">
                <a:latin typeface="Söhne"/>
              </a:rPr>
              <a:t>	</a:t>
            </a:r>
            <a:r>
              <a:rPr lang="en-US" b="0" i="0" dirty="0">
                <a:effectLst/>
                <a:latin typeface="Söhne"/>
              </a:rPr>
              <a:t> Unlike GloVe, BERT provides contextualized word embeddings at the sentence level. It takes into account the entire sentence and the relationship between words to generate embeddings. By feeding the question pairs through BERT and extracting sentence-level representations, more accurate similarity scores can be obtained.</a:t>
            </a:r>
          </a:p>
          <a:p>
            <a:pPr algn="just"/>
            <a:endParaRPr lang="en-US" b="0" i="0" dirty="0">
              <a:effectLst/>
              <a:latin typeface="Söhne"/>
            </a:endParaRPr>
          </a:p>
          <a:p>
            <a:pPr marL="285750" indent="-285750" algn="just">
              <a:buFont typeface="Wingdings" panose="05000000000000000000" pitchFamily="2" charset="2"/>
              <a:buChar char="ü"/>
            </a:pPr>
            <a:r>
              <a:rPr lang="en-US" b="1" i="0" dirty="0">
                <a:effectLst/>
                <a:latin typeface="Söhne"/>
              </a:rPr>
              <a:t>State-of-the-art performance</a:t>
            </a:r>
          </a:p>
          <a:p>
            <a:pPr algn="just"/>
            <a:r>
              <a:rPr lang="en-US" dirty="0">
                <a:latin typeface="Söhne"/>
              </a:rPr>
              <a:t>	</a:t>
            </a:r>
            <a:r>
              <a:rPr lang="en-US" b="0" i="0" dirty="0">
                <a:effectLst/>
                <a:latin typeface="Söhne"/>
              </a:rPr>
              <a:t>BERT has achieved state-of-the-art performance on various natural language processing tasks, including question pair similarity. Its ability to capture contextual information and semantic relationships between words makes it a powerful tool for understanding the meaning and similarity of questions.</a:t>
            </a:r>
          </a:p>
          <a:p>
            <a:r>
              <a:rPr lang="en-US" dirty="0"/>
              <a:t> </a:t>
            </a:r>
            <a:endParaRPr lang="en-IN" dirty="0"/>
          </a:p>
        </p:txBody>
      </p:sp>
    </p:spTree>
    <p:extLst>
      <p:ext uri="{BB962C8B-B14F-4D97-AF65-F5344CB8AC3E}">
        <p14:creationId xmlns:p14="http://schemas.microsoft.com/office/powerpoint/2010/main" val="2937377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73DC963-BDEA-5227-8A9D-2A0BB8919792}"/>
              </a:ext>
            </a:extLst>
          </p:cNvPr>
          <p:cNvSpPr>
            <a:spLocks noGrp="1"/>
          </p:cNvSpPr>
          <p:nvPr>
            <p:ph type="sldNum" sz="quarter" idx="12"/>
          </p:nvPr>
        </p:nvSpPr>
        <p:spPr/>
        <p:txBody>
          <a:bodyPr/>
          <a:lstStyle/>
          <a:p>
            <a:fld id="{18C53D7E-92BA-4357-AC8B-527EE12B3C98}" type="slidenum">
              <a:rPr lang="en-IN" smtClean="0"/>
              <a:t>41</a:t>
            </a:fld>
            <a:endParaRPr lang="en-IN"/>
          </a:p>
        </p:txBody>
      </p:sp>
      <p:sp>
        <p:nvSpPr>
          <p:cNvPr id="4" name="TextBox 3">
            <a:extLst>
              <a:ext uri="{FF2B5EF4-FFF2-40B4-BE49-F238E27FC236}">
                <a16:creationId xmlns:a16="http://schemas.microsoft.com/office/drawing/2014/main" xmlns="" id="{5E0CC6B1-6149-B68B-3B27-6B0B960A2BA2}"/>
              </a:ext>
            </a:extLst>
          </p:cNvPr>
          <p:cNvSpPr txBox="1"/>
          <p:nvPr/>
        </p:nvSpPr>
        <p:spPr>
          <a:xfrm>
            <a:off x="1166267" y="924995"/>
            <a:ext cx="8453387" cy="523220"/>
          </a:xfrm>
          <a:prstGeom prst="rect">
            <a:avLst/>
          </a:prstGeom>
          <a:noFill/>
        </p:spPr>
        <p:txBody>
          <a:bodyPr wrap="square">
            <a:spAutoFit/>
          </a:bodyPr>
          <a:lstStyle/>
          <a:p>
            <a:r>
              <a:rPr lang="en-IN" sz="2800" b="1" dirty="0"/>
              <a:t>Model Building using  Classification Algorithms </a:t>
            </a:r>
            <a:endParaRPr lang="en-IN" sz="2800" dirty="0"/>
          </a:p>
        </p:txBody>
      </p:sp>
      <p:sp>
        <p:nvSpPr>
          <p:cNvPr id="6" name="TextBox 5">
            <a:extLst>
              <a:ext uri="{FF2B5EF4-FFF2-40B4-BE49-F238E27FC236}">
                <a16:creationId xmlns:a16="http://schemas.microsoft.com/office/drawing/2014/main" xmlns="" id="{A09159E3-1E38-9CC3-DC18-299AD11BA9B3}"/>
              </a:ext>
            </a:extLst>
          </p:cNvPr>
          <p:cNvSpPr txBox="1"/>
          <p:nvPr/>
        </p:nvSpPr>
        <p:spPr>
          <a:xfrm>
            <a:off x="967666" y="1814585"/>
            <a:ext cx="10107663" cy="3363678"/>
          </a:xfrm>
          <a:prstGeom prst="rect">
            <a:avLst/>
          </a:prstGeom>
          <a:noFill/>
        </p:spPr>
        <p:txBody>
          <a:bodyPr wrap="square">
            <a:spAutoFit/>
          </a:bodyPr>
          <a:lstStyle/>
          <a:p>
            <a:pPr marL="285750" lvl="0" indent="-285750" algn="l" rtl="0">
              <a:lnSpc>
                <a:spcPct val="100000"/>
              </a:lnSpc>
              <a:spcBef>
                <a:spcPts val="0"/>
              </a:spcBef>
              <a:spcAft>
                <a:spcPts val="0"/>
              </a:spcAft>
              <a:buClr>
                <a:schemeClr val="tx1"/>
              </a:buClr>
              <a:buSzPts val="1550"/>
              <a:buFont typeface="Wingdings" panose="05000000000000000000" pitchFamily="2" charset="2"/>
              <a:buChar char="Ø"/>
            </a:pPr>
            <a:r>
              <a:rPr lang="en-US" sz="1800" dirty="0">
                <a:latin typeface="Arial"/>
                <a:ea typeface="Arial"/>
                <a:cs typeface="Arial"/>
                <a:sym typeface="Arial"/>
              </a:rPr>
              <a:t>M</a:t>
            </a:r>
            <a:r>
              <a:rPr lang="en-US" sz="1800" i="0" dirty="0">
                <a:latin typeface="Arial"/>
                <a:ea typeface="Arial"/>
                <a:cs typeface="Arial"/>
                <a:sym typeface="Arial"/>
              </a:rPr>
              <a:t>odel </a:t>
            </a:r>
            <a:r>
              <a:rPr lang="en-US" sz="1800" dirty="0">
                <a:latin typeface="Arial"/>
                <a:ea typeface="Arial"/>
                <a:cs typeface="Arial"/>
                <a:sym typeface="Arial"/>
              </a:rPr>
              <a:t>B</a:t>
            </a:r>
            <a:r>
              <a:rPr lang="en-US" sz="1800" i="0" dirty="0">
                <a:latin typeface="Arial"/>
                <a:ea typeface="Arial"/>
                <a:cs typeface="Arial"/>
                <a:sym typeface="Arial"/>
              </a:rPr>
              <a:t>uilding is the process of developing a Probabilistic Model that best describes the relationship between the dependent and independent variables.</a:t>
            </a:r>
          </a:p>
          <a:p>
            <a:pPr marL="285750" lvl="0" indent="-285750" algn="l" rtl="0">
              <a:lnSpc>
                <a:spcPct val="100000"/>
              </a:lnSpc>
              <a:spcBef>
                <a:spcPts val="0"/>
              </a:spcBef>
              <a:spcAft>
                <a:spcPts val="0"/>
              </a:spcAft>
              <a:buClr>
                <a:schemeClr val="tx1"/>
              </a:buClr>
              <a:buSzPts val="1550"/>
              <a:buFont typeface="Wingdings" panose="05000000000000000000" pitchFamily="2" charset="2"/>
              <a:buChar char="Ø"/>
            </a:pPr>
            <a:endParaRPr lang="en-US" dirty="0">
              <a:sym typeface="Arial"/>
            </a:endParaRPr>
          </a:p>
          <a:p>
            <a:pPr marL="285750" lvl="0" indent="-285750" algn="l" rtl="0">
              <a:lnSpc>
                <a:spcPct val="100000"/>
              </a:lnSpc>
              <a:spcBef>
                <a:spcPts val="0"/>
              </a:spcBef>
              <a:spcAft>
                <a:spcPts val="0"/>
              </a:spcAft>
              <a:buClr>
                <a:schemeClr val="tx1"/>
              </a:buClr>
              <a:buSzPts val="1550"/>
              <a:buFont typeface="Wingdings" panose="05000000000000000000" pitchFamily="2" charset="2"/>
              <a:buChar char="Ø"/>
            </a:pPr>
            <a:r>
              <a:rPr lang="en-US" sz="1800" i="0" dirty="0">
                <a:latin typeface="Arial"/>
                <a:ea typeface="Arial"/>
                <a:cs typeface="Arial"/>
                <a:sym typeface="Arial"/>
              </a:rPr>
              <a:t>Building an ML Model requires splitting of data into two sets, such as ‘training set’ and ‘testing set’ in the ratio of 80:20 or 70:30; A set of supervised (for labelled data) and unsupervised (for unlabeled data) algorithms are available to choose from depending on the nature of input data and business outcome to predict.</a:t>
            </a:r>
          </a:p>
          <a:p>
            <a:pPr marL="285750" lvl="0" indent="-285750" algn="l" rtl="0">
              <a:lnSpc>
                <a:spcPct val="100000"/>
              </a:lnSpc>
              <a:spcBef>
                <a:spcPts val="0"/>
              </a:spcBef>
              <a:spcAft>
                <a:spcPts val="0"/>
              </a:spcAft>
              <a:buClr>
                <a:schemeClr val="tx1"/>
              </a:buClr>
              <a:buSzPts val="1550"/>
              <a:buFont typeface="Wingdings" panose="05000000000000000000" pitchFamily="2" charset="2"/>
              <a:buChar char="Ø"/>
            </a:pPr>
            <a:endParaRPr lang="en-US" sz="1800" i="0" dirty="0">
              <a:latin typeface="Arial"/>
              <a:ea typeface="Arial"/>
              <a:cs typeface="Arial"/>
              <a:sym typeface="Arial"/>
            </a:endParaRPr>
          </a:p>
          <a:p>
            <a:pPr marL="285750" lvl="0" indent="-285750" algn="l" rtl="0">
              <a:lnSpc>
                <a:spcPct val="100000"/>
              </a:lnSpc>
              <a:spcBef>
                <a:spcPts val="0"/>
              </a:spcBef>
              <a:spcAft>
                <a:spcPts val="0"/>
              </a:spcAft>
              <a:buClr>
                <a:schemeClr val="tx1"/>
              </a:buClr>
              <a:buSzPts val="1550"/>
              <a:buFont typeface="Wingdings" panose="05000000000000000000" pitchFamily="2" charset="2"/>
              <a:buChar char="Ø"/>
            </a:pPr>
            <a:r>
              <a:rPr lang="en-US" dirty="0">
                <a:latin typeface="Arial"/>
                <a:cs typeface="Arial"/>
                <a:sym typeface="Arial"/>
              </a:rPr>
              <a:t>We have chosen the following four algorithms for creating the model</a:t>
            </a:r>
            <a:endParaRPr lang="en-IN" sz="1800" dirty="0"/>
          </a:p>
          <a:p>
            <a:pPr>
              <a:lnSpc>
                <a:spcPct val="150000"/>
              </a:lnSpc>
            </a:pPr>
            <a:r>
              <a:rPr lang="en-IN" sz="1800" dirty="0"/>
              <a:t>                                 *  Logistic Regression         *  SVM Classifier 	   </a:t>
            </a:r>
          </a:p>
          <a:p>
            <a:pPr>
              <a:lnSpc>
                <a:spcPct val="150000"/>
              </a:lnSpc>
            </a:pPr>
            <a:r>
              <a:rPr lang="en-IN" sz="1800" dirty="0"/>
              <a:t>                                 *  Random Forest                * </a:t>
            </a:r>
            <a:r>
              <a:rPr lang="en-IN" sz="1800" dirty="0" err="1"/>
              <a:t>XGBoost</a:t>
            </a:r>
            <a:endParaRPr lang="en-IN" sz="1800" dirty="0"/>
          </a:p>
        </p:txBody>
      </p:sp>
    </p:spTree>
    <p:extLst>
      <p:ext uri="{BB962C8B-B14F-4D97-AF65-F5344CB8AC3E}">
        <p14:creationId xmlns:p14="http://schemas.microsoft.com/office/powerpoint/2010/main" val="116033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8C12B6A-AF12-0934-2398-01F6613035E8}"/>
              </a:ext>
            </a:extLst>
          </p:cNvPr>
          <p:cNvSpPr>
            <a:spLocks noGrp="1"/>
          </p:cNvSpPr>
          <p:nvPr>
            <p:ph type="sldNum" sz="quarter" idx="12"/>
          </p:nvPr>
        </p:nvSpPr>
        <p:spPr/>
        <p:txBody>
          <a:bodyPr/>
          <a:lstStyle/>
          <a:p>
            <a:fld id="{18C53D7E-92BA-4357-AC8B-527EE12B3C98}" type="slidenum">
              <a:rPr lang="en-IN" smtClean="0"/>
              <a:t>42</a:t>
            </a:fld>
            <a:endParaRPr lang="en-IN"/>
          </a:p>
        </p:txBody>
      </p:sp>
      <p:sp>
        <p:nvSpPr>
          <p:cNvPr id="3" name="TextBox 2">
            <a:extLst>
              <a:ext uri="{FF2B5EF4-FFF2-40B4-BE49-F238E27FC236}">
                <a16:creationId xmlns:a16="http://schemas.microsoft.com/office/drawing/2014/main" xmlns="" id="{B2E8E46F-0171-02F8-C454-90321AEBB032}"/>
              </a:ext>
            </a:extLst>
          </p:cNvPr>
          <p:cNvSpPr txBox="1"/>
          <p:nvPr/>
        </p:nvSpPr>
        <p:spPr>
          <a:xfrm>
            <a:off x="1038687" y="763480"/>
            <a:ext cx="4051109" cy="646331"/>
          </a:xfrm>
          <a:prstGeom prst="rect">
            <a:avLst/>
          </a:prstGeom>
          <a:noFill/>
        </p:spPr>
        <p:txBody>
          <a:bodyPr wrap="none" rtlCol="0">
            <a:spAutoFit/>
          </a:bodyPr>
          <a:lstStyle/>
          <a:p>
            <a:r>
              <a:rPr lang="en-US" sz="3600" b="1" dirty="0"/>
              <a:t>Model Evaluation</a:t>
            </a:r>
            <a:endParaRPr lang="en-IN" b="1" dirty="0"/>
          </a:p>
        </p:txBody>
      </p:sp>
      <p:sp>
        <p:nvSpPr>
          <p:cNvPr id="4" name="TextBox 3">
            <a:extLst>
              <a:ext uri="{FF2B5EF4-FFF2-40B4-BE49-F238E27FC236}">
                <a16:creationId xmlns:a16="http://schemas.microsoft.com/office/drawing/2014/main" xmlns="" id="{3E100169-7932-6DC4-2C07-63FA4A280017}"/>
              </a:ext>
            </a:extLst>
          </p:cNvPr>
          <p:cNvSpPr txBox="1"/>
          <p:nvPr/>
        </p:nvSpPr>
        <p:spPr>
          <a:xfrm>
            <a:off x="1083076" y="2228671"/>
            <a:ext cx="9269464" cy="2990306"/>
          </a:xfrm>
          <a:prstGeom prst="rect">
            <a:avLst/>
          </a:prstGeom>
          <a:noFill/>
        </p:spPr>
        <p:txBody>
          <a:bodyPr wrap="square" rtlCol="0">
            <a:spAutoFit/>
          </a:bodyPr>
          <a:lstStyle/>
          <a:p>
            <a:pPr marL="91440" lvl="0" indent="-133350" algn="l" rtl="0">
              <a:lnSpc>
                <a:spcPct val="110000"/>
              </a:lnSpc>
              <a:spcBef>
                <a:spcPts val="0"/>
              </a:spcBef>
              <a:spcAft>
                <a:spcPts val="0"/>
              </a:spcAft>
              <a:buSzPts val="2100"/>
              <a:buFont typeface="Noto Sans"/>
              <a:buChar char="⮚"/>
            </a:pPr>
            <a:r>
              <a:rPr lang="en-US" sz="1800" i="0" dirty="0">
                <a:latin typeface="arial"/>
                <a:ea typeface="arial"/>
                <a:cs typeface="arial"/>
                <a:sym typeface="arial"/>
              </a:rPr>
              <a:t>Model evaluation is the process of using different evaluation metrics to understand a machine learning model's performance, as well as its strengths and weaknesses. Model evaluation is important to assess the efficacy of a model during initial research phases, and it also plays a role in model monitoring.</a:t>
            </a:r>
          </a:p>
          <a:p>
            <a:pPr marL="457200" lvl="0" indent="0" algn="l" rtl="0">
              <a:lnSpc>
                <a:spcPct val="110000"/>
              </a:lnSpc>
              <a:spcBef>
                <a:spcPts val="0"/>
              </a:spcBef>
              <a:spcAft>
                <a:spcPts val="0"/>
              </a:spcAft>
              <a:buNone/>
            </a:pPr>
            <a:endParaRPr lang="en-US" sz="1800" dirty="0">
              <a:latin typeface="arial"/>
              <a:ea typeface="arial"/>
              <a:cs typeface="arial"/>
              <a:sym typeface="arial"/>
            </a:endParaRPr>
          </a:p>
          <a:p>
            <a:pPr marL="91440" lvl="0" indent="-133350" algn="l" rtl="0">
              <a:lnSpc>
                <a:spcPct val="110000"/>
              </a:lnSpc>
              <a:spcBef>
                <a:spcPts val="1400"/>
              </a:spcBef>
              <a:spcAft>
                <a:spcPts val="0"/>
              </a:spcAft>
              <a:buSzPts val="2100"/>
              <a:buFont typeface="Noto Sans"/>
              <a:buChar char="⮚"/>
            </a:pPr>
            <a:r>
              <a:rPr lang="en-US" sz="1800" dirty="0">
                <a:latin typeface="arial"/>
                <a:ea typeface="arial"/>
                <a:cs typeface="arial"/>
                <a:sym typeface="arial"/>
              </a:rPr>
              <a:t>There are several metrics to be considered while choosing a Particular Model , like Classification Report (</a:t>
            </a:r>
            <a:r>
              <a:rPr lang="en-US" sz="1800" i="0" dirty="0">
                <a:latin typeface="arial"/>
                <a:ea typeface="arial"/>
                <a:cs typeface="arial"/>
                <a:sym typeface="arial"/>
              </a:rPr>
              <a:t>measures the performance of our Machine Learning classification model, using Accuracy , Precision , Recall , F1 Score</a:t>
            </a:r>
            <a:r>
              <a:rPr lang="en-US" sz="1800" dirty="0">
                <a:latin typeface="arial"/>
                <a:ea typeface="arial"/>
                <a:cs typeface="arial"/>
                <a:sym typeface="arial"/>
              </a:rPr>
              <a:t>) and Confusion Matrix (measures an estimation between Actual and Predicted Values).</a:t>
            </a:r>
            <a:endParaRPr lang="en-US" sz="1800" dirty="0"/>
          </a:p>
        </p:txBody>
      </p:sp>
    </p:spTree>
    <p:extLst>
      <p:ext uri="{BB962C8B-B14F-4D97-AF65-F5344CB8AC3E}">
        <p14:creationId xmlns:p14="http://schemas.microsoft.com/office/powerpoint/2010/main" val="1802576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8C12B6A-AF12-0934-2398-01F6613035E8}"/>
              </a:ext>
            </a:extLst>
          </p:cNvPr>
          <p:cNvSpPr>
            <a:spLocks noGrp="1"/>
          </p:cNvSpPr>
          <p:nvPr>
            <p:ph type="sldNum" sz="quarter" idx="12"/>
          </p:nvPr>
        </p:nvSpPr>
        <p:spPr/>
        <p:txBody>
          <a:bodyPr/>
          <a:lstStyle/>
          <a:p>
            <a:fld id="{18C53D7E-92BA-4357-AC8B-527EE12B3C98}" type="slidenum">
              <a:rPr lang="en-IN" smtClean="0"/>
              <a:t>43</a:t>
            </a:fld>
            <a:endParaRPr lang="en-IN"/>
          </a:p>
        </p:txBody>
      </p:sp>
      <p:sp>
        <p:nvSpPr>
          <p:cNvPr id="3" name="TextBox 2">
            <a:extLst>
              <a:ext uri="{FF2B5EF4-FFF2-40B4-BE49-F238E27FC236}">
                <a16:creationId xmlns:a16="http://schemas.microsoft.com/office/drawing/2014/main" xmlns="" id="{D37F3039-66A3-C611-BF81-0E2546DE3AC9}"/>
              </a:ext>
            </a:extLst>
          </p:cNvPr>
          <p:cNvSpPr txBox="1"/>
          <p:nvPr/>
        </p:nvSpPr>
        <p:spPr>
          <a:xfrm>
            <a:off x="3570990" y="188954"/>
            <a:ext cx="7411452" cy="584775"/>
          </a:xfrm>
          <a:prstGeom prst="rect">
            <a:avLst/>
          </a:prstGeom>
          <a:noFill/>
        </p:spPr>
        <p:txBody>
          <a:bodyPr wrap="square" rtlCol="0">
            <a:spAutoFit/>
          </a:bodyPr>
          <a:lstStyle/>
          <a:p>
            <a:r>
              <a:rPr lang="en-US" sz="3200" b="1" dirty="0"/>
              <a:t>Evaluation Metrics</a:t>
            </a:r>
            <a:endParaRPr lang="en-IN" sz="3200" b="1" dirty="0"/>
          </a:p>
        </p:txBody>
      </p:sp>
      <p:sp>
        <p:nvSpPr>
          <p:cNvPr id="4" name="Rectangle 3"/>
          <p:cNvSpPr/>
          <p:nvPr/>
        </p:nvSpPr>
        <p:spPr>
          <a:xfrm>
            <a:off x="328470" y="758559"/>
            <a:ext cx="2175596" cy="369332"/>
          </a:xfrm>
          <a:prstGeom prst="rect">
            <a:avLst/>
          </a:prstGeom>
        </p:spPr>
        <p:txBody>
          <a:bodyPr wrap="none">
            <a:spAutoFit/>
          </a:bodyPr>
          <a:lstStyle/>
          <a:p>
            <a:r>
              <a:rPr lang="en-IN" b="1" dirty="0"/>
              <a:t> Confusion Matrix </a:t>
            </a:r>
          </a:p>
        </p:txBody>
      </p:sp>
      <p:sp>
        <p:nvSpPr>
          <p:cNvPr id="5" name="TextBox 4"/>
          <p:cNvSpPr txBox="1"/>
          <p:nvPr/>
        </p:nvSpPr>
        <p:spPr>
          <a:xfrm>
            <a:off x="209850" y="1143000"/>
            <a:ext cx="11301965" cy="494032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
            </a:pPr>
            <a:r>
              <a:rPr lang="en-US" sz="1600" dirty="0">
                <a:latin typeface="Arial" pitchFamily="34" charset="0"/>
                <a:cs typeface="Arial" pitchFamily="34" charset="0"/>
              </a:rPr>
              <a:t>A table that allows visualization and evaluation of the performance of a classification model. It is especially useful when working with supervised learning algorithms that are designed to classify instances into different classes or categories.</a:t>
            </a:r>
          </a:p>
          <a:p>
            <a:pPr marL="285750" indent="-285750" algn="just">
              <a:lnSpc>
                <a:spcPct val="200000"/>
              </a:lnSpc>
              <a:buFont typeface="Wingdings" panose="05000000000000000000" pitchFamily="2" charset="2"/>
              <a:buChar char="§"/>
            </a:pPr>
            <a:r>
              <a:rPr lang="en-US" sz="1600" dirty="0">
                <a:latin typeface="Arial" pitchFamily="34" charset="0"/>
                <a:cs typeface="Arial" pitchFamily="34" charset="0"/>
              </a:rPr>
              <a:t> A confusion matrix displays the true positive (TP), true negative (TN), false positive (FP), and false negative (FN) values. These values represent the number of instances that were correctly or incorrectly classified by the model.	</a:t>
            </a:r>
          </a:p>
          <a:p>
            <a:pPr algn="just">
              <a:lnSpc>
                <a:spcPct val="200000"/>
              </a:lnSpc>
            </a:pPr>
            <a:r>
              <a:rPr lang="en-US" sz="1600" dirty="0">
                <a:latin typeface="Arial" pitchFamily="34" charset="0"/>
                <a:cs typeface="Arial" pitchFamily="34" charset="0"/>
              </a:rPr>
              <a:t>Here is a breakdown of the components  of a confusion matrix:</a:t>
            </a:r>
          </a:p>
          <a:p>
            <a:pPr algn="just">
              <a:lnSpc>
                <a:spcPct val="200000"/>
              </a:lnSpc>
            </a:pPr>
            <a:r>
              <a:rPr lang="en-IN" sz="1600" b="1" dirty="0">
                <a:latin typeface="Arial" pitchFamily="34" charset="0"/>
                <a:cs typeface="Arial" pitchFamily="34" charset="0"/>
              </a:rPr>
              <a:t>• </a:t>
            </a:r>
            <a:r>
              <a:rPr lang="en-US" sz="1600" dirty="0">
                <a:latin typeface="Arial" pitchFamily="34" charset="0"/>
                <a:cs typeface="Arial" pitchFamily="34" charset="0"/>
              </a:rPr>
              <a:t>True Positive (TP): The number of instances that are correctly predicted as positive by the model.</a:t>
            </a:r>
          </a:p>
          <a:p>
            <a:pPr algn="just">
              <a:lnSpc>
                <a:spcPct val="200000"/>
              </a:lnSpc>
            </a:pPr>
            <a:r>
              <a:rPr lang="en-IN" sz="1600" b="1" dirty="0">
                <a:latin typeface="Arial" pitchFamily="34" charset="0"/>
                <a:cs typeface="Arial" pitchFamily="34" charset="0"/>
              </a:rPr>
              <a:t>• </a:t>
            </a:r>
            <a:r>
              <a:rPr lang="en-US" sz="1600" dirty="0">
                <a:latin typeface="Arial" pitchFamily="34" charset="0"/>
                <a:cs typeface="Arial" pitchFamily="34" charset="0"/>
              </a:rPr>
              <a:t>True Negative (TN): The number of instances that are correctly predicted as negative by the model.</a:t>
            </a:r>
          </a:p>
          <a:p>
            <a:pPr algn="just">
              <a:lnSpc>
                <a:spcPct val="200000"/>
              </a:lnSpc>
            </a:pPr>
            <a:r>
              <a:rPr lang="en-IN" sz="1600" b="1" dirty="0">
                <a:latin typeface="Arial" pitchFamily="34" charset="0"/>
                <a:cs typeface="Arial" pitchFamily="34" charset="0"/>
              </a:rPr>
              <a:t>• </a:t>
            </a:r>
            <a:r>
              <a:rPr lang="en-US" sz="1600" dirty="0">
                <a:latin typeface="Arial" pitchFamily="34" charset="0"/>
                <a:cs typeface="Arial" pitchFamily="34" charset="0"/>
              </a:rPr>
              <a:t>False Positive (FP): The number of instances that are incorrectly predicted as positive by the model  </a:t>
            </a:r>
            <a:r>
              <a:rPr lang="en-US" sz="1600" b="1" dirty="0">
                <a:latin typeface="Arial" pitchFamily="34" charset="0"/>
                <a:cs typeface="Arial" pitchFamily="34" charset="0"/>
              </a:rPr>
              <a:t>(Type I error)</a:t>
            </a:r>
          </a:p>
          <a:p>
            <a:pPr algn="just">
              <a:lnSpc>
                <a:spcPct val="200000"/>
              </a:lnSpc>
            </a:pPr>
            <a:r>
              <a:rPr lang="en-IN" sz="1600" b="1" dirty="0">
                <a:latin typeface="Arial" pitchFamily="34" charset="0"/>
                <a:cs typeface="Arial" pitchFamily="34" charset="0"/>
              </a:rPr>
              <a:t>• </a:t>
            </a:r>
            <a:r>
              <a:rPr lang="en-US" sz="1600" dirty="0">
                <a:latin typeface="Arial" pitchFamily="34" charset="0"/>
                <a:cs typeface="Arial" pitchFamily="34" charset="0"/>
              </a:rPr>
              <a:t>False Negative (FN): The number of instances that are incorrectly predicted as negative by the model  </a:t>
            </a:r>
            <a:r>
              <a:rPr lang="en-US" sz="1600" b="1" dirty="0">
                <a:latin typeface="Arial" pitchFamily="34" charset="0"/>
                <a:cs typeface="Arial" pitchFamily="34" charset="0"/>
              </a:rPr>
              <a:t>(Type II error)</a:t>
            </a:r>
          </a:p>
          <a:p>
            <a:pPr algn="just">
              <a:lnSpc>
                <a:spcPct val="200000"/>
              </a:lnSpc>
            </a:pPr>
            <a:r>
              <a:rPr lang="en-US" sz="1600" dirty="0">
                <a:latin typeface="Arial" pitchFamily="34" charset="0"/>
                <a:cs typeface="Arial" pitchFamily="34" charset="0"/>
              </a:rPr>
              <a:t>The confusion matrix is typically represented as a 2x2 matrix for binary classification problems.</a:t>
            </a:r>
            <a:endParaRPr lang="en-IN" sz="1600" dirty="0">
              <a:latin typeface="Arial" pitchFamily="34" charset="0"/>
              <a:cs typeface="Arial" pitchFamily="34" charset="0"/>
            </a:endParaRPr>
          </a:p>
        </p:txBody>
      </p:sp>
    </p:spTree>
    <p:extLst>
      <p:ext uri="{BB962C8B-B14F-4D97-AF65-F5344CB8AC3E}">
        <p14:creationId xmlns:p14="http://schemas.microsoft.com/office/powerpoint/2010/main" val="1333912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C53D7E-92BA-4357-AC8B-527EE12B3C98}" type="slidenum">
              <a:rPr lang="en-IN" smtClean="0"/>
              <a:t>44</a:t>
            </a:fld>
            <a:endParaRPr lang="en-IN"/>
          </a:p>
        </p:txBody>
      </p:sp>
      <p:sp>
        <p:nvSpPr>
          <p:cNvPr id="3" name="Rectangle 2"/>
          <p:cNvSpPr/>
          <p:nvPr/>
        </p:nvSpPr>
        <p:spPr>
          <a:xfrm>
            <a:off x="340301" y="386834"/>
            <a:ext cx="2577950" cy="369332"/>
          </a:xfrm>
          <a:prstGeom prst="rect">
            <a:avLst/>
          </a:prstGeom>
        </p:spPr>
        <p:txBody>
          <a:bodyPr wrap="none">
            <a:spAutoFit/>
          </a:bodyPr>
          <a:lstStyle/>
          <a:p>
            <a:r>
              <a:rPr lang="en-IN" b="1" dirty="0"/>
              <a:t> Classification Report </a:t>
            </a:r>
          </a:p>
        </p:txBody>
      </p:sp>
      <p:sp>
        <p:nvSpPr>
          <p:cNvPr id="4" name="TextBox 3"/>
          <p:cNvSpPr txBox="1"/>
          <p:nvPr/>
        </p:nvSpPr>
        <p:spPr>
          <a:xfrm>
            <a:off x="419100" y="1104900"/>
            <a:ext cx="11449050" cy="5223033"/>
          </a:xfrm>
          <a:prstGeom prst="rect">
            <a:avLst/>
          </a:prstGeom>
          <a:noFill/>
        </p:spPr>
        <p:txBody>
          <a:bodyPr wrap="square" rtlCol="0">
            <a:spAutoFit/>
          </a:bodyPr>
          <a:lstStyle/>
          <a:p>
            <a:pPr>
              <a:lnSpc>
                <a:spcPct val="150000"/>
              </a:lnSpc>
            </a:pPr>
            <a:r>
              <a:rPr lang="en-US" sz="1400" dirty="0">
                <a:latin typeface="Arial" pitchFamily="34" charset="0"/>
                <a:cs typeface="Arial" pitchFamily="34" charset="0"/>
              </a:rPr>
              <a:t>A classification report is a performance evaluation tool that provides a detailed summary of the performance of a classification model. It is commonly used to assess the quality and effectiveness of a classifier algorithm.</a:t>
            </a:r>
          </a:p>
          <a:p>
            <a:pPr>
              <a:lnSpc>
                <a:spcPct val="150000"/>
              </a:lnSpc>
            </a:pPr>
            <a:endParaRPr lang="en-US" sz="1400" dirty="0">
              <a:latin typeface="Arial" pitchFamily="34" charset="0"/>
              <a:cs typeface="Arial" pitchFamily="34" charset="0"/>
            </a:endParaRPr>
          </a:p>
          <a:p>
            <a:pPr>
              <a:lnSpc>
                <a:spcPct val="150000"/>
              </a:lnSpc>
            </a:pPr>
            <a:r>
              <a:rPr lang="en-US" sz="1400" dirty="0">
                <a:latin typeface="Arial" pitchFamily="34" charset="0"/>
                <a:cs typeface="Arial" pitchFamily="34" charset="0"/>
              </a:rPr>
              <a:t>Here's a brief explanation of the key metrics in a classification report:</a:t>
            </a:r>
          </a:p>
          <a:p>
            <a:pPr>
              <a:lnSpc>
                <a:spcPct val="150000"/>
              </a:lnSpc>
            </a:pPr>
            <a:endParaRPr lang="en-US" sz="1400" dirty="0">
              <a:latin typeface="Arial" pitchFamily="34" charset="0"/>
              <a:cs typeface="Arial" pitchFamily="34" charset="0"/>
            </a:endParaRPr>
          </a:p>
          <a:p>
            <a:pPr>
              <a:lnSpc>
                <a:spcPct val="150000"/>
              </a:lnSpc>
            </a:pPr>
            <a:r>
              <a:rPr lang="en-IN" sz="1400" b="1" dirty="0">
                <a:latin typeface="Arial" pitchFamily="34" charset="0"/>
                <a:cs typeface="Arial" pitchFamily="34" charset="0"/>
              </a:rPr>
              <a:t>• </a:t>
            </a:r>
            <a:r>
              <a:rPr lang="en-US" sz="1400" b="1" dirty="0">
                <a:latin typeface="Arial" pitchFamily="34" charset="0"/>
                <a:cs typeface="Arial" pitchFamily="34" charset="0"/>
              </a:rPr>
              <a:t>Precision: </a:t>
            </a:r>
            <a:r>
              <a:rPr lang="en-US" sz="1400" dirty="0">
                <a:latin typeface="Arial" pitchFamily="34" charset="0"/>
                <a:cs typeface="Arial" pitchFamily="34" charset="0"/>
              </a:rPr>
              <a:t>It measures the accuracy of positive predictions. It is calculated as the ratio of true positives to the sum of true positives and false positives. Precision indicates how many of the samples predicted as positive are actually true positives.</a:t>
            </a:r>
          </a:p>
          <a:p>
            <a:pPr>
              <a:lnSpc>
                <a:spcPct val="150000"/>
              </a:lnSpc>
            </a:pPr>
            <a:endParaRPr lang="en-US" sz="1400" dirty="0">
              <a:latin typeface="Arial" pitchFamily="34" charset="0"/>
              <a:cs typeface="Arial" pitchFamily="34" charset="0"/>
            </a:endParaRPr>
          </a:p>
          <a:p>
            <a:pPr>
              <a:lnSpc>
                <a:spcPct val="150000"/>
              </a:lnSpc>
            </a:pPr>
            <a:r>
              <a:rPr lang="en-IN" sz="1400" b="1" dirty="0">
                <a:latin typeface="Arial" pitchFamily="34" charset="0"/>
                <a:cs typeface="Arial" pitchFamily="34" charset="0"/>
              </a:rPr>
              <a:t>• </a:t>
            </a:r>
            <a:r>
              <a:rPr lang="en-US" sz="1400" b="1" dirty="0">
                <a:latin typeface="Arial" pitchFamily="34" charset="0"/>
                <a:cs typeface="Arial" pitchFamily="34" charset="0"/>
              </a:rPr>
              <a:t>Recall: </a:t>
            </a:r>
            <a:r>
              <a:rPr lang="en-US" sz="1400" dirty="0">
                <a:latin typeface="Arial" pitchFamily="34" charset="0"/>
                <a:cs typeface="Arial" pitchFamily="34" charset="0"/>
              </a:rPr>
              <a:t>It measures the ability of the classifier to find all the positive samples. It is calculated as the ratio of true positives to the sum of true positives and false negatives. Recall indicates how many of the actual positive samples were correctly predicted.</a:t>
            </a:r>
          </a:p>
          <a:p>
            <a:pPr>
              <a:lnSpc>
                <a:spcPct val="150000"/>
              </a:lnSpc>
            </a:pPr>
            <a:endParaRPr lang="en-US" sz="1400" dirty="0">
              <a:latin typeface="Arial" pitchFamily="34" charset="0"/>
              <a:cs typeface="Arial" pitchFamily="34" charset="0"/>
            </a:endParaRPr>
          </a:p>
          <a:p>
            <a:pPr>
              <a:lnSpc>
                <a:spcPct val="150000"/>
              </a:lnSpc>
            </a:pPr>
            <a:r>
              <a:rPr lang="en-IN" sz="1400" b="1" dirty="0">
                <a:latin typeface="Arial" pitchFamily="34" charset="0"/>
                <a:cs typeface="Arial" pitchFamily="34" charset="0"/>
              </a:rPr>
              <a:t>• </a:t>
            </a:r>
            <a:r>
              <a:rPr lang="en-US" sz="1400" b="1" dirty="0">
                <a:latin typeface="Arial" pitchFamily="34" charset="0"/>
                <a:cs typeface="Arial" pitchFamily="34" charset="0"/>
              </a:rPr>
              <a:t>F1-score: </a:t>
            </a:r>
            <a:r>
              <a:rPr lang="en-US" sz="1400" dirty="0">
                <a:latin typeface="Arial" pitchFamily="34" charset="0"/>
                <a:cs typeface="Arial" pitchFamily="34" charset="0"/>
              </a:rPr>
              <a:t>It is the harmonic mean of precision and recall. It provides a balanced measure of the classifier's performance by considering both precision and recall. The F1-score is often used as a single metric to evaluate the classifier's overall performance.</a:t>
            </a:r>
          </a:p>
          <a:p>
            <a:pPr>
              <a:lnSpc>
                <a:spcPct val="150000"/>
              </a:lnSpc>
            </a:pPr>
            <a:endParaRPr lang="en-US" sz="1400" dirty="0">
              <a:latin typeface="Arial" pitchFamily="34" charset="0"/>
              <a:cs typeface="Arial" pitchFamily="34" charset="0"/>
            </a:endParaRPr>
          </a:p>
          <a:p>
            <a:pPr>
              <a:lnSpc>
                <a:spcPct val="150000"/>
              </a:lnSpc>
            </a:pPr>
            <a:r>
              <a:rPr lang="en-IN" sz="1400" b="1" dirty="0">
                <a:latin typeface="Arial" pitchFamily="34" charset="0"/>
                <a:cs typeface="Arial" pitchFamily="34" charset="0"/>
              </a:rPr>
              <a:t>• </a:t>
            </a:r>
            <a:r>
              <a:rPr lang="en-US" sz="1400" b="1" dirty="0">
                <a:latin typeface="Arial" pitchFamily="34" charset="0"/>
                <a:cs typeface="Arial" pitchFamily="34" charset="0"/>
              </a:rPr>
              <a:t>Support: </a:t>
            </a:r>
            <a:r>
              <a:rPr lang="en-US" sz="1400" dirty="0">
                <a:latin typeface="Arial" pitchFamily="34" charset="0"/>
                <a:cs typeface="Arial" pitchFamily="34" charset="0"/>
              </a:rPr>
              <a:t>It represents the number of samples of the true response in the test set. It gives an idea of the distribution of the classes in the test dataset.</a:t>
            </a:r>
            <a:endParaRPr lang="en-IN" sz="1400" dirty="0">
              <a:latin typeface="Arial" pitchFamily="34" charset="0"/>
              <a:cs typeface="Arial" pitchFamily="34" charset="0"/>
            </a:endParaRPr>
          </a:p>
        </p:txBody>
      </p:sp>
    </p:spTree>
    <p:extLst>
      <p:ext uri="{BB962C8B-B14F-4D97-AF65-F5344CB8AC3E}">
        <p14:creationId xmlns:p14="http://schemas.microsoft.com/office/powerpoint/2010/main" val="848842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8C12B6A-AF12-0934-2398-01F6613035E8}"/>
              </a:ext>
            </a:extLst>
          </p:cNvPr>
          <p:cNvSpPr>
            <a:spLocks noGrp="1"/>
          </p:cNvSpPr>
          <p:nvPr>
            <p:ph type="sldNum" sz="quarter" idx="12"/>
          </p:nvPr>
        </p:nvSpPr>
        <p:spPr/>
        <p:txBody>
          <a:bodyPr/>
          <a:lstStyle/>
          <a:p>
            <a:fld id="{18C53D7E-92BA-4357-AC8B-527EE12B3C98}" type="slidenum">
              <a:rPr lang="en-IN" smtClean="0"/>
              <a:t>45</a:t>
            </a:fld>
            <a:endParaRPr lang="en-IN"/>
          </a:p>
        </p:txBody>
      </p:sp>
      <p:sp>
        <p:nvSpPr>
          <p:cNvPr id="3" name="TextBox 2">
            <a:extLst>
              <a:ext uri="{FF2B5EF4-FFF2-40B4-BE49-F238E27FC236}">
                <a16:creationId xmlns:a16="http://schemas.microsoft.com/office/drawing/2014/main" xmlns="" id="{B2E8E46F-0171-02F8-C454-90321AEBB032}"/>
              </a:ext>
            </a:extLst>
          </p:cNvPr>
          <p:cNvSpPr txBox="1"/>
          <p:nvPr/>
        </p:nvSpPr>
        <p:spPr>
          <a:xfrm>
            <a:off x="1038687" y="763480"/>
            <a:ext cx="7484741" cy="646331"/>
          </a:xfrm>
          <a:prstGeom prst="rect">
            <a:avLst/>
          </a:prstGeom>
          <a:noFill/>
        </p:spPr>
        <p:txBody>
          <a:bodyPr wrap="none" rtlCol="0">
            <a:spAutoFit/>
          </a:bodyPr>
          <a:lstStyle/>
          <a:p>
            <a:r>
              <a:rPr lang="en-US" sz="3600" b="1" dirty="0"/>
              <a:t>Experiment Tracking with </a:t>
            </a:r>
            <a:r>
              <a:rPr lang="en-US" sz="3600" b="1" dirty="0" err="1"/>
              <a:t>MLFlow</a:t>
            </a:r>
            <a:endParaRPr lang="en-IN" b="1" dirty="0"/>
          </a:p>
        </p:txBody>
      </p:sp>
      <p:sp>
        <p:nvSpPr>
          <p:cNvPr id="4" name="TextBox 3">
            <a:extLst>
              <a:ext uri="{FF2B5EF4-FFF2-40B4-BE49-F238E27FC236}">
                <a16:creationId xmlns:a16="http://schemas.microsoft.com/office/drawing/2014/main" xmlns="" id="{3E100169-7932-6DC4-2C07-63FA4A280017}"/>
              </a:ext>
            </a:extLst>
          </p:cNvPr>
          <p:cNvSpPr txBox="1"/>
          <p:nvPr/>
        </p:nvSpPr>
        <p:spPr>
          <a:xfrm>
            <a:off x="418933" y="1754182"/>
            <a:ext cx="10630869" cy="3349635"/>
          </a:xfrm>
          <a:prstGeom prst="rect">
            <a:avLst/>
          </a:prstGeom>
          <a:noFill/>
        </p:spPr>
        <p:txBody>
          <a:bodyPr wrap="square" rtlCol="0">
            <a:spAutoFit/>
          </a:bodyPr>
          <a:lstStyle/>
          <a:p>
            <a:pPr marL="0" lvl="0" indent="0" algn="just" rtl="0">
              <a:lnSpc>
                <a:spcPct val="110000"/>
              </a:lnSpc>
              <a:spcBef>
                <a:spcPts val="0"/>
              </a:spcBef>
              <a:spcAft>
                <a:spcPts val="0"/>
              </a:spcAft>
              <a:buSzPts val="2000"/>
              <a:buNone/>
            </a:pP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MLFlow</a:t>
            </a:r>
            <a:r>
              <a:rPr lang="en-US" b="1" dirty="0">
                <a:latin typeface="Arial" panose="020B0604020202020204" pitchFamily="34" charset="0"/>
                <a:cs typeface="Arial" panose="020B0604020202020204" pitchFamily="34" charset="0"/>
              </a:rPr>
              <a:t> helps you to organize your experiments into runs.</a:t>
            </a:r>
          </a:p>
          <a:p>
            <a:pPr marL="91440" lvl="0" indent="-91440" algn="just" rtl="0">
              <a:lnSpc>
                <a:spcPct val="110000"/>
              </a:lnSpc>
              <a:spcBef>
                <a:spcPts val="1400"/>
              </a:spcBef>
              <a:spcAft>
                <a:spcPts val="0"/>
              </a:spcAft>
              <a:buSzPts val="2000"/>
              <a:buFont typeface="Noto Sans"/>
              <a:buChar char="⮚"/>
            </a:pPr>
            <a:r>
              <a:rPr lang="en-US" sz="1800" dirty="0">
                <a:latin typeface="Arial" panose="020B0604020202020204" pitchFamily="34" charset="0"/>
                <a:ea typeface="Arial"/>
                <a:cs typeface="Arial" panose="020B0604020202020204" pitchFamily="34" charset="0"/>
                <a:sym typeface="Arial"/>
              </a:rPr>
              <a:t>By automating the entire ML model life cycle from integration to deployment to monitoring, </a:t>
            </a:r>
            <a:r>
              <a:rPr lang="en-US" sz="1800" dirty="0" err="1">
                <a:latin typeface="Arial" panose="020B0604020202020204" pitchFamily="34" charset="0"/>
                <a:ea typeface="Arial"/>
                <a:cs typeface="Arial" panose="020B0604020202020204" pitchFamily="34" charset="0"/>
                <a:sym typeface="Arial"/>
              </a:rPr>
              <a:t>MLOps</a:t>
            </a:r>
            <a:r>
              <a:rPr lang="en-US" sz="1800" dirty="0">
                <a:latin typeface="Arial" panose="020B0604020202020204" pitchFamily="34" charset="0"/>
                <a:ea typeface="Arial"/>
                <a:cs typeface="Arial" panose="020B0604020202020204" pitchFamily="34" charset="0"/>
                <a:sym typeface="Arial"/>
              </a:rPr>
              <a:t> enables faster and more reliable delivery of machine learning models. In addition, </a:t>
            </a:r>
            <a:r>
              <a:rPr lang="en-US" sz="1800" dirty="0" err="1">
                <a:latin typeface="Arial" panose="020B0604020202020204" pitchFamily="34" charset="0"/>
                <a:ea typeface="Arial"/>
                <a:cs typeface="Arial" panose="020B0604020202020204" pitchFamily="34" charset="0"/>
                <a:sym typeface="Arial"/>
              </a:rPr>
              <a:t>MLOps</a:t>
            </a:r>
            <a:r>
              <a:rPr lang="en-US" sz="1800" dirty="0">
                <a:latin typeface="Arial" panose="020B0604020202020204" pitchFamily="34" charset="0"/>
                <a:ea typeface="Arial"/>
                <a:cs typeface="Arial" panose="020B0604020202020204" pitchFamily="34" charset="0"/>
                <a:sym typeface="Arial"/>
              </a:rPr>
              <a:t> can help organizations track and audit the changes made to models and improve model management.</a:t>
            </a:r>
            <a:endParaRPr lang="en-US" sz="1800" dirty="0">
              <a:highlight>
                <a:srgbClr val="FFFFFF"/>
              </a:highlight>
              <a:latin typeface="Arial" panose="020B0604020202020204" pitchFamily="34" charset="0"/>
              <a:ea typeface="Arial"/>
              <a:cs typeface="Arial" panose="020B0604020202020204" pitchFamily="34" charset="0"/>
              <a:sym typeface="Arial"/>
            </a:endParaRPr>
          </a:p>
          <a:p>
            <a:pPr marL="91440" lvl="0" indent="-91440" algn="just" rtl="0">
              <a:lnSpc>
                <a:spcPct val="110000"/>
              </a:lnSpc>
              <a:spcBef>
                <a:spcPts val="1400"/>
              </a:spcBef>
              <a:spcAft>
                <a:spcPts val="0"/>
              </a:spcAft>
              <a:buSzPts val="2000"/>
              <a:buFont typeface="Noto Sans"/>
              <a:buChar char="⮚"/>
            </a:pPr>
            <a:r>
              <a:rPr lang="en-US" sz="1800" dirty="0" err="1">
                <a:latin typeface="Arial" panose="020B0604020202020204" pitchFamily="34" charset="0"/>
                <a:ea typeface="Arial"/>
                <a:cs typeface="Arial" panose="020B0604020202020204" pitchFamily="34" charset="0"/>
                <a:sym typeface="Arial"/>
              </a:rPr>
              <a:t>MLOps</a:t>
            </a:r>
            <a:r>
              <a:rPr lang="en-US" sz="1800" dirty="0">
                <a:latin typeface="Arial" panose="020B0604020202020204" pitchFamily="34" charset="0"/>
                <a:ea typeface="Arial"/>
                <a:cs typeface="Arial" panose="020B0604020202020204" pitchFamily="34" charset="0"/>
                <a:sym typeface="Arial"/>
              </a:rPr>
              <a:t> can help organizations improve the quality of their machine learning models  and speed up the development process</a:t>
            </a:r>
          </a:p>
          <a:p>
            <a:pPr marL="91440" indent="-91440" algn="just">
              <a:lnSpc>
                <a:spcPct val="110000"/>
              </a:lnSpc>
              <a:spcBef>
                <a:spcPts val="1400"/>
              </a:spcBef>
              <a:buSzPts val="2000"/>
              <a:buFont typeface="Noto Sans"/>
              <a:buChar char="⮚"/>
            </a:pPr>
            <a:r>
              <a:rPr lang="en-US" sz="1800" dirty="0" err="1">
                <a:latin typeface="Arial" panose="020B0604020202020204" pitchFamily="34" charset="0"/>
                <a:cs typeface="Arial" panose="020B0604020202020204" pitchFamily="34" charset="0"/>
              </a:rPr>
              <a:t>MLOps</a:t>
            </a:r>
            <a:r>
              <a:rPr lang="en-US" sz="1800" dirty="0">
                <a:latin typeface="Arial" panose="020B0604020202020204" pitchFamily="34" charset="0"/>
                <a:cs typeface="Arial" panose="020B0604020202020204" pitchFamily="34" charset="0"/>
              </a:rPr>
              <a:t> can help to reduce the risks associated with machine learning development and deployment. By automating the ML model life cycle, </a:t>
            </a:r>
            <a:r>
              <a:rPr lang="en-US" sz="1800" dirty="0" err="1">
                <a:latin typeface="Arial" panose="020B0604020202020204" pitchFamily="34" charset="0"/>
                <a:cs typeface="Arial" panose="020B0604020202020204" pitchFamily="34" charset="0"/>
              </a:rPr>
              <a:t>MLOps</a:t>
            </a:r>
            <a:r>
              <a:rPr lang="en-US" sz="1800" dirty="0">
                <a:latin typeface="Arial" panose="020B0604020202020204" pitchFamily="34" charset="0"/>
                <a:cs typeface="Arial" panose="020B0604020202020204" pitchFamily="34" charset="0"/>
              </a:rPr>
              <a:t> can help to improve the accuracy of machine learning models and make the development process more efficient.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079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7594FC8B-8CD2-407F-94F1-9C71F5AEC2B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xmlns="" id="{DBABC971-8D40-4A4F-AC60-28B9172789B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xmlns="" id="{B9C04DC5-313B-4FE4-B868-5672A37641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xmlns="" id="{791AE23E-90C9-4963-96E2-8DADBFC3BC0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xmlns="" id="{C5F93E90-4379-4AAC-B021-E5FA6D974AE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xmlns="" id="{329FDD08-42D8-4AFF-90E5-5DAA5BC4CB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D7B048D6-759E-38CC-AECB-D6F2AF42A8EC}"/>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MLFLOW</a:t>
            </a:r>
          </a:p>
        </p:txBody>
      </p:sp>
      <p:sp>
        <p:nvSpPr>
          <p:cNvPr id="22" name="Rectangle 21">
            <a:extLst>
              <a:ext uri="{FF2B5EF4-FFF2-40B4-BE49-F238E27FC236}">
                <a16:creationId xmlns:a16="http://schemas.microsoft.com/office/drawing/2014/main" xmlns="" id="{4C1E981B-F06E-48B4-9275-F4B261AFCA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xmlns="" id="{312E2C24-0CD2-4071-8CE2-B059993A99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6" name="Freeform 5">
            <a:extLst>
              <a:ext uri="{FF2B5EF4-FFF2-40B4-BE49-F238E27FC236}">
                <a16:creationId xmlns:a16="http://schemas.microsoft.com/office/drawing/2014/main" xmlns="" id="{24F1DC13-C830-4B86-A9C6-927F5C55DB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descr="A screenshot of a computer&#10;&#10;Description automatically generated with medium confidence">
            <a:extLst>
              <a:ext uri="{FF2B5EF4-FFF2-40B4-BE49-F238E27FC236}">
                <a16:creationId xmlns:a16="http://schemas.microsoft.com/office/drawing/2014/main" xmlns="" id="{F4457BED-6455-7F40-F172-4F931A21E1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617" y="1040167"/>
            <a:ext cx="6893937" cy="4549998"/>
          </a:xfrm>
          <a:prstGeom prst="rect">
            <a:avLst/>
          </a:prstGeom>
          <a:effectLst/>
        </p:spPr>
      </p:pic>
      <p:sp>
        <p:nvSpPr>
          <p:cNvPr id="3" name="Slide Number Placeholder 2">
            <a:extLst>
              <a:ext uri="{FF2B5EF4-FFF2-40B4-BE49-F238E27FC236}">
                <a16:creationId xmlns:a16="http://schemas.microsoft.com/office/drawing/2014/main" xmlns="" id="{1024226D-15C9-565A-0ED8-F6D3E4AE1812}"/>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18C53D7E-92BA-4357-AC8B-527EE12B3C98}" type="slidenum">
              <a:rPr lang="en-US" smtClean="0"/>
              <a:pPr defTabSz="914400">
                <a:spcAft>
                  <a:spcPts val="600"/>
                </a:spcAft>
              </a:pPr>
              <a:t>46</a:t>
            </a:fld>
            <a:endParaRPr lang="en-US"/>
          </a:p>
        </p:txBody>
      </p:sp>
    </p:spTree>
    <p:extLst>
      <p:ext uri="{BB962C8B-B14F-4D97-AF65-F5344CB8AC3E}">
        <p14:creationId xmlns:p14="http://schemas.microsoft.com/office/powerpoint/2010/main" val="561750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937D191-13D4-4D46-AA31-AA8157D36E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53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1B796756-8CDE-44C7-BF60-022DF3B3A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B502A146-6461-45FE-B52F-8F9B510D9E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ine, diagram, plot, parallel&#10;&#10;Description automatically generated">
            <a:extLst>
              <a:ext uri="{FF2B5EF4-FFF2-40B4-BE49-F238E27FC236}">
                <a16:creationId xmlns:a16="http://schemas.microsoft.com/office/drawing/2014/main" xmlns="" id="{61A6CC94-3DEA-C0AC-4731-551120791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129" y="1322000"/>
            <a:ext cx="9049150" cy="4207854"/>
          </a:xfrm>
          <a:prstGeom prst="rect">
            <a:avLst/>
          </a:prstGeom>
        </p:spPr>
      </p:pic>
      <p:sp>
        <p:nvSpPr>
          <p:cNvPr id="15" name="Rectangle 14">
            <a:extLst>
              <a:ext uri="{FF2B5EF4-FFF2-40B4-BE49-F238E27FC236}">
                <a16:creationId xmlns:a16="http://schemas.microsoft.com/office/drawing/2014/main" xmlns="" id="{95A115E8-EE09-4F41-9329-56DEEE8ABE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Slide Number Placeholder 1">
            <a:extLst>
              <a:ext uri="{FF2B5EF4-FFF2-40B4-BE49-F238E27FC236}">
                <a16:creationId xmlns:a16="http://schemas.microsoft.com/office/drawing/2014/main" xmlns="" id="{0E167CD6-653B-88B2-2818-850B1C7E0B06}"/>
              </a:ext>
            </a:extLst>
          </p:cNvPr>
          <p:cNvSpPr>
            <a:spLocks noGrp="1"/>
          </p:cNvSpPr>
          <p:nvPr>
            <p:ph type="sldNum" sz="quarter" idx="12"/>
          </p:nvPr>
        </p:nvSpPr>
        <p:spPr>
          <a:xfrm>
            <a:off x="10352540" y="295729"/>
            <a:ext cx="838199" cy="767687"/>
          </a:xfrm>
        </p:spPr>
        <p:txBody>
          <a:bodyPr>
            <a:normAutofit/>
          </a:bodyPr>
          <a:lstStyle/>
          <a:p>
            <a:pPr>
              <a:spcAft>
                <a:spcPts val="600"/>
              </a:spcAft>
            </a:pPr>
            <a:fld id="{18C53D7E-92BA-4357-AC8B-527EE12B3C98}" type="slidenum">
              <a:rPr lang="en-IN">
                <a:solidFill>
                  <a:srgbClr val="FFFFFF"/>
                </a:solidFill>
              </a:rPr>
              <a:pPr>
                <a:spcAft>
                  <a:spcPts val="600"/>
                </a:spcAft>
              </a:pPr>
              <a:t>47</a:t>
            </a:fld>
            <a:endParaRPr lang="en-IN">
              <a:solidFill>
                <a:srgbClr val="FFFFFF"/>
              </a:solidFill>
            </a:endParaRPr>
          </a:p>
        </p:txBody>
      </p:sp>
    </p:spTree>
    <p:extLst>
      <p:ext uri="{BB962C8B-B14F-4D97-AF65-F5344CB8AC3E}">
        <p14:creationId xmlns:p14="http://schemas.microsoft.com/office/powerpoint/2010/main" val="3009946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D3031615-4E70-4AA1-B27C-F56E25379C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2386D96-DF72-4275-B766-E00CBBFB0F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Slide Number Placeholder 1">
            <a:extLst>
              <a:ext uri="{FF2B5EF4-FFF2-40B4-BE49-F238E27FC236}">
                <a16:creationId xmlns:a16="http://schemas.microsoft.com/office/drawing/2014/main" xmlns="" id="{6CAA6DE7-96F2-9C4D-4324-C2B0BF75F796}"/>
              </a:ext>
            </a:extLst>
          </p:cNvPr>
          <p:cNvSpPr>
            <a:spLocks noGrp="1"/>
          </p:cNvSpPr>
          <p:nvPr>
            <p:ph type="sldNum" sz="quarter" idx="12"/>
          </p:nvPr>
        </p:nvSpPr>
        <p:spPr>
          <a:xfrm>
            <a:off x="10352540" y="295729"/>
            <a:ext cx="838199" cy="767687"/>
          </a:xfrm>
        </p:spPr>
        <p:txBody>
          <a:bodyPr>
            <a:normAutofit/>
          </a:bodyPr>
          <a:lstStyle/>
          <a:p>
            <a:pPr>
              <a:spcAft>
                <a:spcPts val="600"/>
              </a:spcAft>
            </a:pPr>
            <a:fld id="{18C53D7E-92BA-4357-AC8B-527EE12B3C98}" type="slidenum">
              <a:rPr lang="en-IN" smtClean="0"/>
              <a:pPr>
                <a:spcAft>
                  <a:spcPts val="600"/>
                </a:spcAft>
              </a:pPr>
              <a:t>48</a:t>
            </a:fld>
            <a:endParaRPr lang="en-IN"/>
          </a:p>
        </p:txBody>
      </p:sp>
      <p:sp>
        <p:nvSpPr>
          <p:cNvPr id="6" name="TextBox 5">
            <a:extLst>
              <a:ext uri="{FF2B5EF4-FFF2-40B4-BE49-F238E27FC236}">
                <a16:creationId xmlns:a16="http://schemas.microsoft.com/office/drawing/2014/main" xmlns="" id="{E33E7C23-2C72-07B5-6B57-DDCB3951B73C}"/>
              </a:ext>
            </a:extLst>
          </p:cNvPr>
          <p:cNvSpPr txBox="1"/>
          <p:nvPr/>
        </p:nvSpPr>
        <p:spPr>
          <a:xfrm>
            <a:off x="3089709" y="385011"/>
            <a:ext cx="5303520" cy="369332"/>
          </a:xfrm>
          <a:prstGeom prst="rect">
            <a:avLst/>
          </a:prstGeom>
          <a:noFill/>
        </p:spPr>
        <p:txBody>
          <a:bodyPr wrap="square" rtlCol="0">
            <a:spAutoFit/>
          </a:bodyPr>
          <a:lstStyle/>
          <a:p>
            <a:pPr algn="ctr"/>
            <a:r>
              <a:rPr lang="en-US" dirty="0"/>
              <a:t>Experiment Tracking Results</a:t>
            </a:r>
            <a:endParaRPr lang="en-IN" dirty="0"/>
          </a:p>
        </p:txBody>
      </p:sp>
      <p:pic>
        <p:nvPicPr>
          <p:cNvPr id="8" name="Picture 7">
            <a:extLst>
              <a:ext uri="{FF2B5EF4-FFF2-40B4-BE49-F238E27FC236}">
                <a16:creationId xmlns:a16="http://schemas.microsoft.com/office/drawing/2014/main" xmlns="" id="{10319B9D-67BE-3BAF-9A44-8F92E949813F}"/>
              </a:ext>
            </a:extLst>
          </p:cNvPr>
          <p:cNvPicPr>
            <a:picLocks noChangeAspect="1"/>
          </p:cNvPicPr>
          <p:nvPr/>
        </p:nvPicPr>
        <p:blipFill>
          <a:blip r:embed="rId3"/>
          <a:stretch>
            <a:fillRect/>
          </a:stretch>
        </p:blipFill>
        <p:spPr>
          <a:xfrm>
            <a:off x="760345" y="1207519"/>
            <a:ext cx="9760068" cy="4943475"/>
          </a:xfrm>
          <a:prstGeom prst="rect">
            <a:avLst/>
          </a:prstGeom>
        </p:spPr>
      </p:pic>
    </p:spTree>
    <p:extLst>
      <p:ext uri="{BB962C8B-B14F-4D97-AF65-F5344CB8AC3E}">
        <p14:creationId xmlns:p14="http://schemas.microsoft.com/office/powerpoint/2010/main" val="1820681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8C12B6A-AF12-0934-2398-01F6613035E8}"/>
              </a:ext>
            </a:extLst>
          </p:cNvPr>
          <p:cNvSpPr>
            <a:spLocks noGrp="1"/>
          </p:cNvSpPr>
          <p:nvPr>
            <p:ph type="sldNum" sz="quarter" idx="12"/>
          </p:nvPr>
        </p:nvSpPr>
        <p:spPr/>
        <p:txBody>
          <a:bodyPr/>
          <a:lstStyle/>
          <a:p>
            <a:fld id="{18C53D7E-92BA-4357-AC8B-527EE12B3C98}" type="slidenum">
              <a:rPr lang="en-IN" smtClean="0"/>
              <a:t>49</a:t>
            </a:fld>
            <a:endParaRPr lang="en-IN"/>
          </a:p>
        </p:txBody>
      </p:sp>
      <p:sp>
        <p:nvSpPr>
          <p:cNvPr id="3" name="TextBox 2">
            <a:extLst>
              <a:ext uri="{FF2B5EF4-FFF2-40B4-BE49-F238E27FC236}">
                <a16:creationId xmlns:a16="http://schemas.microsoft.com/office/drawing/2014/main" xmlns="" id="{B2E8E46F-0171-02F8-C454-90321AEBB032}"/>
              </a:ext>
            </a:extLst>
          </p:cNvPr>
          <p:cNvSpPr txBox="1"/>
          <p:nvPr/>
        </p:nvSpPr>
        <p:spPr>
          <a:xfrm>
            <a:off x="1038687" y="763480"/>
            <a:ext cx="2686954" cy="646331"/>
          </a:xfrm>
          <a:prstGeom prst="rect">
            <a:avLst/>
          </a:prstGeom>
          <a:noFill/>
        </p:spPr>
        <p:txBody>
          <a:bodyPr wrap="none" rtlCol="0">
            <a:spAutoFit/>
          </a:bodyPr>
          <a:lstStyle/>
          <a:p>
            <a:r>
              <a:rPr lang="en-US" sz="3600" b="1" dirty="0"/>
              <a:t>Conclusion</a:t>
            </a:r>
            <a:endParaRPr lang="en-IN" b="1" dirty="0"/>
          </a:p>
        </p:txBody>
      </p:sp>
      <p:sp>
        <p:nvSpPr>
          <p:cNvPr id="4" name="TextBox 3">
            <a:extLst>
              <a:ext uri="{FF2B5EF4-FFF2-40B4-BE49-F238E27FC236}">
                <a16:creationId xmlns:a16="http://schemas.microsoft.com/office/drawing/2014/main" xmlns="" id="{3E100169-7932-6DC4-2C07-63FA4A280017}"/>
              </a:ext>
            </a:extLst>
          </p:cNvPr>
          <p:cNvSpPr txBox="1"/>
          <p:nvPr/>
        </p:nvSpPr>
        <p:spPr>
          <a:xfrm>
            <a:off x="1083076" y="2183906"/>
            <a:ext cx="10632674" cy="37791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After successful creation of various models using various text to numerical conversion techniques, we observed that the Random Forest algorithm and the XGBoost algorithm were the only ones who were able to perform better than the other two algorithms.</a:t>
            </a:r>
          </a:p>
          <a:p>
            <a:pPr>
              <a:lnSpc>
                <a:spcPct val="150000"/>
              </a:lnSpc>
            </a:pPr>
            <a:endParaRPr lang="en-US" dirty="0"/>
          </a:p>
          <a:p>
            <a:pPr marL="285750" indent="-285750">
              <a:lnSpc>
                <a:spcPct val="150000"/>
              </a:lnSpc>
              <a:buFont typeface="Arial" panose="020B0604020202020204" pitchFamily="34" charset="0"/>
              <a:buChar char="•"/>
            </a:pPr>
            <a:r>
              <a:rPr lang="en-US" dirty="0"/>
              <a:t>Out of all the text to numerical conversion techniques, the Glove approach worked better than the other approaches as Random Forest and XGBoost algorithm had an accuracy of 93.8% and 94.1% respectively.</a:t>
            </a:r>
          </a:p>
          <a:p>
            <a:pPr>
              <a:lnSpc>
                <a:spcPct val="150000"/>
              </a:lnSpc>
            </a:pPr>
            <a:endParaRPr lang="en-US" dirty="0"/>
          </a:p>
          <a:p>
            <a:pPr marL="285750" indent="-285750">
              <a:lnSpc>
                <a:spcPct val="150000"/>
              </a:lnSpc>
              <a:buFont typeface="Arial" panose="020B0604020202020204" pitchFamily="34" charset="0"/>
              <a:buChar char="•"/>
            </a:pPr>
            <a:r>
              <a:rPr lang="en-US" dirty="0"/>
              <a:t>This type of problems require huge amount of data for training.</a:t>
            </a:r>
            <a:endParaRPr lang="en-IN" dirty="0"/>
          </a:p>
        </p:txBody>
      </p:sp>
    </p:spTree>
    <p:extLst>
      <p:ext uri="{BB962C8B-B14F-4D97-AF65-F5344CB8AC3E}">
        <p14:creationId xmlns:p14="http://schemas.microsoft.com/office/powerpoint/2010/main" val="4022187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766495F-4F7A-0EC8-69F4-CF5F9414087B}"/>
              </a:ext>
            </a:extLst>
          </p:cNvPr>
          <p:cNvSpPr txBox="1"/>
          <p:nvPr/>
        </p:nvSpPr>
        <p:spPr>
          <a:xfrm>
            <a:off x="838200" y="1265623"/>
            <a:ext cx="10943122" cy="1492716"/>
          </a:xfrm>
          <a:prstGeom prst="rect">
            <a:avLst/>
          </a:prstGeom>
          <a:noFill/>
        </p:spPr>
        <p:txBody>
          <a:bodyPr wrap="square">
            <a:spAutoFit/>
          </a:bodyPr>
          <a:lstStyle/>
          <a:p>
            <a:pPr marL="0" lvl="0" indent="0" algn="just" rtl="0">
              <a:lnSpc>
                <a:spcPct val="100000"/>
              </a:lnSpc>
              <a:spcBef>
                <a:spcPts val="0"/>
              </a:spcBef>
              <a:spcAft>
                <a:spcPts val="0"/>
              </a:spcAft>
              <a:buSzPts val="1800"/>
              <a:buNone/>
            </a:pPr>
            <a:endParaRPr lang="en-US" sz="1800" dirty="0">
              <a:solidFill>
                <a:schemeClr val="lt1"/>
              </a:solidFill>
              <a:latin typeface="Arial"/>
              <a:ea typeface="Arial"/>
              <a:cs typeface="Arial"/>
              <a:sym typeface="Arial"/>
            </a:endParaRPr>
          </a:p>
          <a:p>
            <a:pPr marL="571500" marR="184014" lvl="0" indent="-342900" algn="just" rtl="0">
              <a:lnSpc>
                <a:spcPct val="100000"/>
              </a:lnSpc>
              <a:spcBef>
                <a:spcPts val="1000"/>
              </a:spcBef>
              <a:spcAft>
                <a:spcPts val="1000"/>
              </a:spcAft>
              <a:buClr>
                <a:schemeClr val="tx1"/>
              </a:buClr>
              <a:buSzPts val="1100"/>
              <a:buFont typeface="Wingdings" panose="05000000000000000000" pitchFamily="2" charset="2"/>
              <a:buChar char="v"/>
            </a:pPr>
            <a:r>
              <a:rPr lang="en-US" sz="2400" b="1" dirty="0">
                <a:latin typeface="Arial"/>
                <a:ea typeface="Arial"/>
                <a:cs typeface="Arial"/>
                <a:sym typeface="Arial"/>
              </a:rPr>
              <a:t>Binary classification problem </a:t>
            </a:r>
          </a:p>
          <a:p>
            <a:pPr marL="228600" marR="184014" lvl="0" algn="just" rtl="0">
              <a:lnSpc>
                <a:spcPct val="100000"/>
              </a:lnSpc>
              <a:spcBef>
                <a:spcPts val="1000"/>
              </a:spcBef>
              <a:spcAft>
                <a:spcPts val="1000"/>
              </a:spcAft>
              <a:buClr>
                <a:schemeClr val="dk1"/>
              </a:buClr>
              <a:buSzPts val="1100"/>
            </a:pPr>
            <a:r>
              <a:rPr lang="en-US" sz="2400" b="1" dirty="0">
                <a:latin typeface="Arial"/>
                <a:ea typeface="Arial"/>
                <a:cs typeface="Arial"/>
                <a:sym typeface="Arial"/>
              </a:rPr>
              <a:t> </a:t>
            </a:r>
            <a:r>
              <a:rPr lang="en-US" sz="2400" dirty="0">
                <a:latin typeface="Arial"/>
                <a:ea typeface="Arial"/>
                <a:cs typeface="Arial"/>
                <a:sym typeface="Arial"/>
              </a:rPr>
              <a:t>For a given pair of questions we need to predict if they are duplicate or not.</a:t>
            </a:r>
            <a:endParaRPr lang="en-IN" sz="2400" dirty="0"/>
          </a:p>
        </p:txBody>
      </p:sp>
      <p:sp>
        <p:nvSpPr>
          <p:cNvPr id="9" name="TextBox 8">
            <a:extLst>
              <a:ext uri="{FF2B5EF4-FFF2-40B4-BE49-F238E27FC236}">
                <a16:creationId xmlns:a16="http://schemas.microsoft.com/office/drawing/2014/main" xmlns="" id="{61E9D536-2E69-FBAD-A58F-41250902B57D}"/>
              </a:ext>
            </a:extLst>
          </p:cNvPr>
          <p:cNvSpPr txBox="1"/>
          <p:nvPr/>
        </p:nvSpPr>
        <p:spPr>
          <a:xfrm>
            <a:off x="624439" y="796350"/>
            <a:ext cx="8239225" cy="584775"/>
          </a:xfrm>
          <a:prstGeom prst="rect">
            <a:avLst/>
          </a:prstGeom>
          <a:noFill/>
        </p:spPr>
        <p:txBody>
          <a:bodyPr wrap="square">
            <a:spAutoFit/>
          </a:bodyPr>
          <a:lstStyle/>
          <a:p>
            <a:r>
              <a:rPr lang="en-US" sz="3200" b="1" dirty="0">
                <a:latin typeface="Arial Black" panose="020B0A04020102020204" pitchFamily="34" charset="0"/>
                <a:ea typeface="Arial"/>
                <a:cs typeface="Arial"/>
                <a:sym typeface="Arial"/>
              </a:rPr>
              <a:t>Type of Machine Learning Problem :</a:t>
            </a:r>
            <a:endParaRPr lang="en-IN" sz="3200" dirty="0">
              <a:latin typeface="Arial Black" panose="020B0A04020102020204" pitchFamily="34" charset="0"/>
            </a:endParaRPr>
          </a:p>
        </p:txBody>
      </p:sp>
      <p:pic>
        <p:nvPicPr>
          <p:cNvPr id="11" name="Picture 10">
            <a:extLst>
              <a:ext uri="{FF2B5EF4-FFF2-40B4-BE49-F238E27FC236}">
                <a16:creationId xmlns:a16="http://schemas.microsoft.com/office/drawing/2014/main" xmlns="" id="{4A1490EF-2530-AF52-DC35-56C3FFA8AC35}"/>
              </a:ext>
            </a:extLst>
          </p:cNvPr>
          <p:cNvPicPr>
            <a:picLocks noChangeAspect="1"/>
          </p:cNvPicPr>
          <p:nvPr/>
        </p:nvPicPr>
        <p:blipFill>
          <a:blip r:embed="rId2"/>
          <a:stretch>
            <a:fillRect/>
          </a:stretch>
        </p:blipFill>
        <p:spPr>
          <a:xfrm>
            <a:off x="760395" y="3429000"/>
            <a:ext cx="10279781" cy="1911895"/>
          </a:xfrm>
          <a:prstGeom prst="rect">
            <a:avLst/>
          </a:prstGeom>
        </p:spPr>
      </p:pic>
      <p:sp>
        <p:nvSpPr>
          <p:cNvPr id="12" name="Slide Number Placeholder 11">
            <a:extLst>
              <a:ext uri="{FF2B5EF4-FFF2-40B4-BE49-F238E27FC236}">
                <a16:creationId xmlns:a16="http://schemas.microsoft.com/office/drawing/2014/main" xmlns="" id="{67D58125-5D93-BD7E-B789-3A1C93AB9BE9}"/>
              </a:ext>
            </a:extLst>
          </p:cNvPr>
          <p:cNvSpPr>
            <a:spLocks noGrp="1"/>
          </p:cNvSpPr>
          <p:nvPr>
            <p:ph type="sldNum" sz="quarter" idx="12"/>
          </p:nvPr>
        </p:nvSpPr>
        <p:spPr/>
        <p:txBody>
          <a:bodyPr/>
          <a:lstStyle/>
          <a:p>
            <a:fld id="{18C53D7E-92BA-4357-AC8B-527EE12B3C98}" type="slidenum">
              <a:rPr lang="en-IN" smtClean="0"/>
              <a:t>5</a:t>
            </a:fld>
            <a:endParaRPr lang="en-IN"/>
          </a:p>
        </p:txBody>
      </p:sp>
    </p:spTree>
    <p:extLst>
      <p:ext uri="{BB962C8B-B14F-4D97-AF65-F5344CB8AC3E}">
        <p14:creationId xmlns:p14="http://schemas.microsoft.com/office/powerpoint/2010/main" val="3440273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8C12B6A-AF12-0934-2398-01F6613035E8}"/>
              </a:ext>
            </a:extLst>
          </p:cNvPr>
          <p:cNvSpPr>
            <a:spLocks noGrp="1"/>
          </p:cNvSpPr>
          <p:nvPr>
            <p:ph type="sldNum" sz="quarter" idx="12"/>
          </p:nvPr>
        </p:nvSpPr>
        <p:spPr/>
        <p:txBody>
          <a:bodyPr/>
          <a:lstStyle/>
          <a:p>
            <a:fld id="{18C53D7E-92BA-4357-AC8B-527EE12B3C98}" type="slidenum">
              <a:rPr lang="en-IN" smtClean="0"/>
              <a:t>50</a:t>
            </a:fld>
            <a:endParaRPr lang="en-IN"/>
          </a:p>
        </p:txBody>
      </p:sp>
      <p:sp>
        <p:nvSpPr>
          <p:cNvPr id="3" name="TextBox 2">
            <a:extLst>
              <a:ext uri="{FF2B5EF4-FFF2-40B4-BE49-F238E27FC236}">
                <a16:creationId xmlns:a16="http://schemas.microsoft.com/office/drawing/2014/main" xmlns="" id="{B2E8E46F-0171-02F8-C454-90321AEBB032}"/>
              </a:ext>
            </a:extLst>
          </p:cNvPr>
          <p:cNvSpPr txBox="1"/>
          <p:nvPr/>
        </p:nvSpPr>
        <p:spPr>
          <a:xfrm>
            <a:off x="1038687" y="763480"/>
            <a:ext cx="3100529" cy="646331"/>
          </a:xfrm>
          <a:prstGeom prst="rect">
            <a:avLst/>
          </a:prstGeom>
          <a:noFill/>
        </p:spPr>
        <p:txBody>
          <a:bodyPr wrap="none" rtlCol="0">
            <a:spAutoFit/>
          </a:bodyPr>
          <a:lstStyle/>
          <a:p>
            <a:r>
              <a:rPr lang="en-US" sz="3600" b="1" dirty="0"/>
              <a:t>Future Scope</a:t>
            </a:r>
            <a:endParaRPr lang="en-IN" b="1" dirty="0"/>
          </a:p>
        </p:txBody>
      </p:sp>
      <p:sp>
        <p:nvSpPr>
          <p:cNvPr id="4" name="TextBox 3">
            <a:extLst>
              <a:ext uri="{FF2B5EF4-FFF2-40B4-BE49-F238E27FC236}">
                <a16:creationId xmlns:a16="http://schemas.microsoft.com/office/drawing/2014/main" xmlns="" id="{3E100169-7932-6DC4-2C07-63FA4A280017}"/>
              </a:ext>
            </a:extLst>
          </p:cNvPr>
          <p:cNvSpPr txBox="1"/>
          <p:nvPr/>
        </p:nvSpPr>
        <p:spPr>
          <a:xfrm>
            <a:off x="1083076" y="2183906"/>
            <a:ext cx="9870674" cy="166705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Improving the accuracy of the model using deep learning algorithms.</a:t>
            </a:r>
          </a:p>
          <a:p>
            <a:pPr marL="285750" indent="-285750">
              <a:lnSpc>
                <a:spcPct val="200000"/>
              </a:lnSpc>
              <a:buFont typeface="Arial" panose="020B0604020202020204" pitchFamily="34" charset="0"/>
              <a:buChar char="•"/>
            </a:pPr>
            <a:r>
              <a:rPr lang="en-US" dirty="0"/>
              <a:t>Creating a UI using tools like </a:t>
            </a:r>
            <a:r>
              <a:rPr lang="en-US" dirty="0" err="1"/>
              <a:t>Streamlit</a:t>
            </a:r>
            <a:r>
              <a:rPr lang="en-US" dirty="0"/>
              <a:t> or Flask and make a user friendly experience.</a:t>
            </a:r>
          </a:p>
          <a:p>
            <a:pPr marL="285750" indent="-285750">
              <a:lnSpc>
                <a:spcPct val="200000"/>
              </a:lnSpc>
              <a:buFont typeface="Arial" panose="020B0604020202020204" pitchFamily="34" charset="0"/>
              <a:buChar char="•"/>
            </a:pPr>
            <a:r>
              <a:rPr lang="en-US" dirty="0"/>
              <a:t>Deploying the model on cloud and increasing the number of users of the app.</a:t>
            </a:r>
            <a:endParaRPr lang="en-IN" dirty="0"/>
          </a:p>
        </p:txBody>
      </p:sp>
    </p:spTree>
    <p:extLst>
      <p:ext uri="{BB962C8B-B14F-4D97-AF65-F5344CB8AC3E}">
        <p14:creationId xmlns:p14="http://schemas.microsoft.com/office/powerpoint/2010/main" val="2251527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EDA10A3-35CB-E254-252E-F53659C57E0B}"/>
              </a:ext>
            </a:extLst>
          </p:cNvPr>
          <p:cNvSpPr>
            <a:spLocks noGrp="1"/>
          </p:cNvSpPr>
          <p:nvPr>
            <p:ph type="sldNum" sz="quarter" idx="12"/>
          </p:nvPr>
        </p:nvSpPr>
        <p:spPr/>
        <p:txBody>
          <a:bodyPr/>
          <a:lstStyle/>
          <a:p>
            <a:fld id="{18C53D7E-92BA-4357-AC8B-527EE12B3C98}" type="slidenum">
              <a:rPr lang="en-IN" smtClean="0"/>
              <a:t>51</a:t>
            </a:fld>
            <a:endParaRPr lang="en-IN"/>
          </a:p>
        </p:txBody>
      </p:sp>
      <p:sp>
        <p:nvSpPr>
          <p:cNvPr id="3" name="Rectangle 2">
            <a:extLst>
              <a:ext uri="{FF2B5EF4-FFF2-40B4-BE49-F238E27FC236}">
                <a16:creationId xmlns:a16="http://schemas.microsoft.com/office/drawing/2014/main" xmlns="" id="{B85251BB-6A8F-7C01-D495-B30A0D11BCB0}"/>
              </a:ext>
            </a:extLst>
          </p:cNvPr>
          <p:cNvSpPr/>
          <p:nvPr/>
        </p:nvSpPr>
        <p:spPr>
          <a:xfrm>
            <a:off x="4272426" y="2967335"/>
            <a:ext cx="364715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effectLst/>
              </a:rPr>
              <a:t>Thank You</a:t>
            </a:r>
          </a:p>
        </p:txBody>
      </p:sp>
    </p:spTree>
    <p:extLst>
      <p:ext uri="{BB962C8B-B14F-4D97-AF65-F5344CB8AC3E}">
        <p14:creationId xmlns:p14="http://schemas.microsoft.com/office/powerpoint/2010/main" val="1890188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5F7CA2F-8D97-7864-3558-4A48E3DFEB32}"/>
              </a:ext>
            </a:extLst>
          </p:cNvPr>
          <p:cNvSpPr>
            <a:spLocks noGrp="1"/>
          </p:cNvSpPr>
          <p:nvPr>
            <p:ph type="sldNum" sz="quarter" idx="12"/>
          </p:nvPr>
        </p:nvSpPr>
        <p:spPr/>
        <p:txBody>
          <a:bodyPr/>
          <a:lstStyle/>
          <a:p>
            <a:fld id="{18C53D7E-92BA-4357-AC8B-527EE12B3C98}" type="slidenum">
              <a:rPr lang="en-IN" smtClean="0"/>
              <a:t>6</a:t>
            </a:fld>
            <a:endParaRPr lang="en-IN"/>
          </a:p>
        </p:txBody>
      </p:sp>
      <p:sp>
        <p:nvSpPr>
          <p:cNvPr id="4" name="TextBox 3">
            <a:extLst>
              <a:ext uri="{FF2B5EF4-FFF2-40B4-BE49-F238E27FC236}">
                <a16:creationId xmlns:a16="http://schemas.microsoft.com/office/drawing/2014/main" xmlns="" id="{4A306D56-F1DB-F7D6-15D9-F7B4FC2F96E5}"/>
              </a:ext>
            </a:extLst>
          </p:cNvPr>
          <p:cNvSpPr txBox="1"/>
          <p:nvPr/>
        </p:nvSpPr>
        <p:spPr>
          <a:xfrm>
            <a:off x="548640" y="764814"/>
            <a:ext cx="10642099" cy="4934684"/>
          </a:xfrm>
          <a:prstGeom prst="rect">
            <a:avLst/>
          </a:prstGeom>
          <a:noFill/>
        </p:spPr>
        <p:txBody>
          <a:bodyPr wrap="square">
            <a:spAutoFit/>
          </a:bodyPr>
          <a:lstStyle/>
          <a:p>
            <a:pPr marL="0" lvl="0" indent="0" algn="l" rtl="0">
              <a:spcBef>
                <a:spcPts val="600"/>
              </a:spcBef>
              <a:spcAft>
                <a:spcPts val="0"/>
              </a:spcAft>
              <a:buClr>
                <a:schemeClr val="dk1"/>
              </a:buClr>
              <a:buSzPts val="1100"/>
              <a:buFont typeface="Arial"/>
              <a:buNone/>
            </a:pPr>
            <a:r>
              <a:rPr lang="en-US" sz="3200" b="1" dirty="0">
                <a:latin typeface="Arial Black" panose="020B0A04020102020204" pitchFamily="34" charset="0"/>
              </a:rPr>
              <a:t>About Dataset :</a:t>
            </a:r>
          </a:p>
          <a:p>
            <a:pPr marL="0" lvl="0" indent="0" algn="l" rtl="0">
              <a:spcBef>
                <a:spcPts val="600"/>
              </a:spcBef>
              <a:spcAft>
                <a:spcPts val="0"/>
              </a:spcAft>
              <a:buClr>
                <a:schemeClr val="dk1"/>
              </a:buClr>
              <a:buSzPts val="1100"/>
              <a:buFont typeface="Arial"/>
              <a:buNone/>
            </a:pPr>
            <a:r>
              <a:rPr lang="en-US" sz="1800" dirty="0">
                <a:latin typeface="Arial"/>
                <a:ea typeface="Arial"/>
                <a:cs typeface="Arial"/>
                <a:sym typeface="Arial"/>
              </a:rPr>
              <a:t>	The given dataset "Train.csv" contains </a:t>
            </a:r>
            <a:r>
              <a:rPr lang="en-US" sz="1800" b="1" dirty="0">
                <a:latin typeface="Arial"/>
                <a:ea typeface="Arial"/>
                <a:cs typeface="Arial"/>
                <a:sym typeface="Arial"/>
              </a:rPr>
              <a:t>404,290 rows </a:t>
            </a:r>
            <a:r>
              <a:rPr lang="en-US" sz="1800" dirty="0">
                <a:latin typeface="Arial"/>
                <a:ea typeface="Arial"/>
                <a:cs typeface="Arial"/>
                <a:sym typeface="Arial"/>
              </a:rPr>
              <a:t>and </a:t>
            </a:r>
            <a:r>
              <a:rPr lang="en-US" b="1" dirty="0">
                <a:latin typeface="Arial"/>
                <a:ea typeface="Arial"/>
                <a:cs typeface="Arial"/>
                <a:sym typeface="Arial"/>
              </a:rPr>
              <a:t>6</a:t>
            </a:r>
            <a:r>
              <a:rPr lang="en-US" sz="1800" b="1" dirty="0">
                <a:latin typeface="Arial"/>
                <a:ea typeface="Arial"/>
                <a:cs typeface="Arial"/>
                <a:sym typeface="Arial"/>
              </a:rPr>
              <a:t> columns</a:t>
            </a:r>
          </a:p>
          <a:p>
            <a:pPr marL="0" lvl="0" indent="0" algn="l" rtl="0">
              <a:spcBef>
                <a:spcPts val="600"/>
              </a:spcBef>
              <a:spcAft>
                <a:spcPts val="0"/>
              </a:spcAft>
              <a:buClr>
                <a:schemeClr val="dk1"/>
              </a:buClr>
              <a:buSzPts val="1100"/>
              <a:buFont typeface="Arial"/>
              <a:buNone/>
            </a:pPr>
            <a:endParaRPr lang="en-US" sz="1800" b="1" dirty="0">
              <a:latin typeface="Arial"/>
              <a:ea typeface="Arial"/>
              <a:cs typeface="Arial"/>
              <a:sym typeface="Arial"/>
            </a:endParaRPr>
          </a:p>
          <a:p>
            <a:pPr marL="0" lvl="0" indent="0" algn="l" rtl="0">
              <a:spcBef>
                <a:spcPts val="600"/>
              </a:spcBef>
              <a:spcAft>
                <a:spcPts val="0"/>
              </a:spcAft>
              <a:buClr>
                <a:schemeClr val="dk1"/>
              </a:buClr>
              <a:buSzPts val="1100"/>
              <a:buFont typeface="Arial"/>
              <a:buNone/>
            </a:pPr>
            <a:endParaRPr lang="en-US" sz="1800" b="1" dirty="0"/>
          </a:p>
          <a:p>
            <a:pPr marL="0" lvl="0" indent="0" algn="l" rtl="0">
              <a:spcBef>
                <a:spcPts val="1200"/>
              </a:spcBef>
              <a:spcAft>
                <a:spcPts val="0"/>
              </a:spcAft>
              <a:buClr>
                <a:schemeClr val="dk1"/>
              </a:buClr>
              <a:buSzPts val="1100"/>
              <a:buFont typeface="Arial"/>
              <a:buNone/>
            </a:pPr>
            <a:r>
              <a:rPr lang="en-US" sz="3200" b="1" dirty="0">
                <a:latin typeface="Arial Black" panose="020B0A04020102020204" pitchFamily="34" charset="0"/>
                <a:ea typeface="Arial"/>
                <a:cs typeface="Arial"/>
                <a:sym typeface="Arial"/>
              </a:rPr>
              <a:t>Data fields :</a:t>
            </a:r>
          </a:p>
          <a:p>
            <a:pPr marL="381000" lvl="0" indent="-285750" algn="l" rtl="0">
              <a:lnSpc>
                <a:spcPct val="150000"/>
              </a:lnSpc>
              <a:spcBef>
                <a:spcPts val="1200"/>
              </a:spcBef>
              <a:spcAft>
                <a:spcPts val="0"/>
              </a:spcAft>
              <a:buClr>
                <a:schemeClr val="tx1"/>
              </a:buClr>
              <a:buSzPts val="2100"/>
              <a:buFont typeface="Arial" panose="020B0604020202020204" pitchFamily="34" charset="0"/>
              <a:buChar char="•"/>
            </a:pPr>
            <a:r>
              <a:rPr lang="en-US" sz="1800" b="1" dirty="0">
                <a:latin typeface="Arial"/>
                <a:ea typeface="Arial"/>
                <a:cs typeface="Arial"/>
                <a:sym typeface="Arial"/>
              </a:rPr>
              <a:t>id</a:t>
            </a:r>
            <a:r>
              <a:rPr lang="en-US" sz="1800" dirty="0">
                <a:latin typeface="Arial"/>
                <a:ea typeface="Arial"/>
                <a:cs typeface="Arial"/>
                <a:sym typeface="Arial"/>
              </a:rPr>
              <a:t> - the id of a training set question pair</a:t>
            </a:r>
          </a:p>
          <a:p>
            <a:pPr marL="381000" lvl="0" indent="-285750" algn="l" rtl="0">
              <a:lnSpc>
                <a:spcPct val="150000"/>
              </a:lnSpc>
              <a:spcBef>
                <a:spcPts val="1200"/>
              </a:spcBef>
              <a:spcAft>
                <a:spcPts val="0"/>
              </a:spcAft>
              <a:buClr>
                <a:schemeClr val="tx1"/>
              </a:buClr>
              <a:buSzPts val="2100"/>
              <a:buFont typeface="Arial" panose="020B0604020202020204" pitchFamily="34" charset="0"/>
              <a:buChar char="•"/>
            </a:pPr>
            <a:r>
              <a:rPr lang="en-US" sz="1800" b="1" dirty="0">
                <a:latin typeface="Arial"/>
                <a:ea typeface="Arial"/>
                <a:cs typeface="Arial"/>
                <a:sym typeface="Arial"/>
              </a:rPr>
              <a:t>qid1, qid2</a:t>
            </a:r>
            <a:r>
              <a:rPr lang="en-US" sz="1800" dirty="0">
                <a:latin typeface="Arial"/>
                <a:ea typeface="Arial"/>
                <a:cs typeface="Arial"/>
                <a:sym typeface="Arial"/>
              </a:rPr>
              <a:t> - unique ids of each question (only available in train.csv)</a:t>
            </a:r>
          </a:p>
          <a:p>
            <a:pPr marL="381000" lvl="0" indent="-285750" algn="l" rtl="0">
              <a:lnSpc>
                <a:spcPct val="150000"/>
              </a:lnSpc>
              <a:spcBef>
                <a:spcPts val="1200"/>
              </a:spcBef>
              <a:spcAft>
                <a:spcPts val="0"/>
              </a:spcAft>
              <a:buClr>
                <a:schemeClr val="tx1"/>
              </a:buClr>
              <a:buSzPts val="2100"/>
              <a:buFont typeface="Arial" panose="020B0604020202020204" pitchFamily="34" charset="0"/>
              <a:buChar char="•"/>
            </a:pPr>
            <a:r>
              <a:rPr lang="en-US" sz="1800" b="1" dirty="0">
                <a:latin typeface="Arial"/>
                <a:ea typeface="Arial"/>
                <a:cs typeface="Arial"/>
                <a:sym typeface="Arial"/>
              </a:rPr>
              <a:t>question1, question2</a:t>
            </a:r>
            <a:r>
              <a:rPr lang="en-US" sz="1800" dirty="0">
                <a:latin typeface="Arial"/>
                <a:ea typeface="Arial"/>
                <a:cs typeface="Arial"/>
                <a:sym typeface="Arial"/>
              </a:rPr>
              <a:t> - the full text of each</a:t>
            </a:r>
            <a:r>
              <a:rPr lang="en-US" sz="1800" dirty="0"/>
              <a:t> </a:t>
            </a:r>
            <a:r>
              <a:rPr lang="en-US" sz="1800" dirty="0">
                <a:latin typeface="Arial"/>
                <a:ea typeface="Arial"/>
                <a:cs typeface="Arial"/>
                <a:sym typeface="Arial"/>
              </a:rPr>
              <a:t>question.</a:t>
            </a:r>
          </a:p>
          <a:p>
            <a:pPr marL="381000" lvl="0" indent="-285750" algn="l" rtl="0">
              <a:lnSpc>
                <a:spcPct val="150000"/>
              </a:lnSpc>
              <a:spcBef>
                <a:spcPts val="1200"/>
              </a:spcBef>
              <a:spcAft>
                <a:spcPts val="0"/>
              </a:spcAft>
              <a:buClr>
                <a:schemeClr val="tx1"/>
              </a:buClr>
              <a:buSzPts val="2100"/>
              <a:buFont typeface="Arial" panose="020B0604020202020204" pitchFamily="34" charset="0"/>
              <a:buChar char="•"/>
            </a:pPr>
            <a:r>
              <a:rPr lang="en-US" sz="1800" b="1" dirty="0" err="1">
                <a:latin typeface="Arial"/>
                <a:ea typeface="Arial"/>
                <a:cs typeface="Arial"/>
                <a:sym typeface="Arial"/>
              </a:rPr>
              <a:t>is_duplicate</a:t>
            </a:r>
            <a:r>
              <a:rPr lang="en-US" sz="1800" dirty="0">
                <a:latin typeface="Arial"/>
                <a:ea typeface="Arial"/>
                <a:cs typeface="Arial"/>
                <a:sym typeface="Arial"/>
              </a:rPr>
              <a:t> - is the dependent variable, and the target variable is set to 1 if question1 and question2 have essentially the same meaning, and 0 otherwise.</a:t>
            </a:r>
          </a:p>
        </p:txBody>
      </p:sp>
    </p:spTree>
    <p:extLst>
      <p:ext uri="{BB962C8B-B14F-4D97-AF65-F5344CB8AC3E}">
        <p14:creationId xmlns:p14="http://schemas.microsoft.com/office/powerpoint/2010/main" val="1143136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9B26F86-92FE-8B22-022B-04036A2320C6}"/>
              </a:ext>
            </a:extLst>
          </p:cNvPr>
          <p:cNvSpPr>
            <a:spLocks noGrp="1"/>
          </p:cNvSpPr>
          <p:nvPr>
            <p:ph type="sldNum" sz="quarter" idx="12"/>
          </p:nvPr>
        </p:nvSpPr>
        <p:spPr/>
        <p:txBody>
          <a:bodyPr/>
          <a:lstStyle/>
          <a:p>
            <a:fld id="{18C53D7E-92BA-4357-AC8B-527EE12B3C98}" type="slidenum">
              <a:rPr lang="en-IN" smtClean="0"/>
              <a:t>7</a:t>
            </a:fld>
            <a:endParaRPr lang="en-IN"/>
          </a:p>
        </p:txBody>
      </p:sp>
      <p:sp>
        <p:nvSpPr>
          <p:cNvPr id="4" name="TextBox 3">
            <a:extLst>
              <a:ext uri="{FF2B5EF4-FFF2-40B4-BE49-F238E27FC236}">
                <a16:creationId xmlns:a16="http://schemas.microsoft.com/office/drawing/2014/main" xmlns="" id="{433B14AF-E5D8-B1DB-809D-81E442EA21B4}"/>
              </a:ext>
            </a:extLst>
          </p:cNvPr>
          <p:cNvSpPr txBox="1"/>
          <p:nvPr/>
        </p:nvSpPr>
        <p:spPr>
          <a:xfrm>
            <a:off x="143292" y="953877"/>
            <a:ext cx="11647656" cy="4746620"/>
          </a:xfrm>
          <a:prstGeom prst="rect">
            <a:avLst/>
          </a:prstGeom>
          <a:noFill/>
        </p:spPr>
        <p:txBody>
          <a:bodyPr wrap="square">
            <a:spAutoFit/>
          </a:bodyPr>
          <a:lstStyle/>
          <a:p>
            <a:pPr marL="438150" marR="0" lvl="0" indent="-342900" algn="just" rtl="0">
              <a:spcBef>
                <a:spcPts val="0"/>
              </a:spcBef>
              <a:spcAft>
                <a:spcPts val="0"/>
              </a:spcAft>
              <a:buClr>
                <a:schemeClr val="tx1"/>
              </a:buClr>
              <a:buSzPts val="2100"/>
              <a:buFont typeface="Arial" panose="020B0604020202020204" pitchFamily="34" charset="0"/>
              <a:buChar char="•"/>
            </a:pPr>
            <a:r>
              <a:rPr lang="en-US" sz="2100" b="0" i="0" u="none" strike="noStrike" cap="none" dirty="0">
                <a:latin typeface="Arial"/>
                <a:ea typeface="Arial"/>
                <a:cs typeface="Arial"/>
                <a:sym typeface="Arial"/>
              </a:rPr>
              <a:t>EDA is applied to investigate the data and summarize the key insights </a:t>
            </a:r>
            <a:endParaRPr lang="en-US" sz="2100" dirty="0">
              <a:latin typeface="Arial"/>
              <a:ea typeface="Arial"/>
              <a:cs typeface="Arial"/>
              <a:sym typeface="Arial"/>
            </a:endParaRPr>
          </a:p>
          <a:p>
            <a:pPr marL="438150" marR="0" lvl="0" indent="-342900" algn="just" rtl="0">
              <a:spcBef>
                <a:spcPts val="0"/>
              </a:spcBef>
              <a:spcAft>
                <a:spcPts val="0"/>
              </a:spcAft>
              <a:buClr>
                <a:schemeClr val="tx1"/>
              </a:buClr>
              <a:buSzPts val="2100"/>
              <a:buFont typeface="Arial" panose="020B0604020202020204" pitchFamily="34" charset="0"/>
              <a:buChar char="•"/>
            </a:pPr>
            <a:r>
              <a:rPr lang="en-US" sz="2100" b="0" i="0" u="none" strike="noStrike" cap="none" dirty="0">
                <a:latin typeface="Arial"/>
                <a:ea typeface="Arial"/>
                <a:cs typeface="Arial"/>
                <a:sym typeface="Arial"/>
              </a:rPr>
              <a:t>Gives the basic understanding of your data, it’s distribution, null values and much more.</a:t>
            </a:r>
          </a:p>
          <a:p>
            <a:pPr marL="438150" marR="0" lvl="0" indent="-342900" algn="just" rtl="0">
              <a:spcBef>
                <a:spcPts val="0"/>
              </a:spcBef>
              <a:spcAft>
                <a:spcPts val="0"/>
              </a:spcAft>
              <a:buClr>
                <a:schemeClr val="tx1"/>
              </a:buClr>
              <a:buSzPts val="2100"/>
              <a:buFont typeface="Arial" panose="020B0604020202020204" pitchFamily="34" charset="0"/>
              <a:buChar char="•"/>
            </a:pPr>
            <a:r>
              <a:rPr lang="en-US" sz="2100" b="1" i="0" u="none" strike="noStrike" cap="none" dirty="0"/>
              <a:t>Type of analysis:</a:t>
            </a:r>
          </a:p>
          <a:p>
            <a:pPr marL="895350" lvl="1" indent="-342900" algn="just">
              <a:lnSpc>
                <a:spcPct val="115000"/>
              </a:lnSpc>
              <a:buClr>
                <a:schemeClr val="tx1"/>
              </a:buClr>
              <a:buSzPts val="2100"/>
              <a:buFont typeface="Courier New" panose="02070309020205020404" pitchFamily="49" charset="0"/>
              <a:buChar char="o"/>
            </a:pPr>
            <a:r>
              <a:rPr lang="en-US" sz="2100" b="1" dirty="0"/>
              <a:t>Non Graphical Analysis</a:t>
            </a:r>
          </a:p>
          <a:p>
            <a:pPr marL="895350" lvl="1" indent="-342900" algn="just">
              <a:lnSpc>
                <a:spcPct val="115000"/>
              </a:lnSpc>
              <a:buClr>
                <a:schemeClr val="tx1"/>
              </a:buClr>
              <a:buSzPts val="2100"/>
              <a:buFont typeface="Courier New" panose="02070309020205020404" pitchFamily="49" charset="0"/>
              <a:buChar char="o"/>
            </a:pPr>
            <a:r>
              <a:rPr lang="en-US" sz="2100" b="1" i="0" u="none" strike="noStrike" cap="none" dirty="0">
                <a:latin typeface="Arial"/>
                <a:ea typeface="Arial"/>
                <a:cs typeface="Arial"/>
                <a:sym typeface="Arial"/>
              </a:rPr>
              <a:t>Univariate analysis</a:t>
            </a:r>
            <a:r>
              <a:rPr lang="en-US" sz="2100" b="0" i="0" u="none" strike="noStrike" cap="none" dirty="0">
                <a:latin typeface="Arial"/>
                <a:ea typeface="Arial"/>
                <a:cs typeface="Arial"/>
                <a:sym typeface="Arial"/>
              </a:rPr>
              <a:t>: </a:t>
            </a:r>
          </a:p>
          <a:p>
            <a:pPr marL="1352550" lvl="2" indent="-342900" algn="just">
              <a:lnSpc>
                <a:spcPct val="115000"/>
              </a:lnSpc>
              <a:buClr>
                <a:schemeClr val="tx1"/>
              </a:buClr>
              <a:buSzPts val="2100"/>
              <a:buFont typeface="Wingdings" panose="05000000000000000000" pitchFamily="2" charset="2"/>
              <a:buChar char="ü"/>
            </a:pPr>
            <a:r>
              <a:rPr lang="en-US" sz="2100" b="0" i="0" u="none" strike="noStrike" cap="none" dirty="0">
                <a:latin typeface="Arial"/>
                <a:ea typeface="Arial"/>
                <a:cs typeface="Arial"/>
                <a:sym typeface="Arial"/>
              </a:rPr>
              <a:t>This type of data consists of only one variable. </a:t>
            </a:r>
          </a:p>
          <a:p>
            <a:pPr marL="1352550" lvl="2" indent="-342900" algn="just">
              <a:lnSpc>
                <a:spcPct val="115000"/>
              </a:lnSpc>
              <a:buClr>
                <a:schemeClr val="tx1"/>
              </a:buClr>
              <a:buSzPts val="2100"/>
              <a:buFont typeface="Wingdings" panose="05000000000000000000" pitchFamily="2" charset="2"/>
              <a:buChar char="ü"/>
            </a:pPr>
            <a:r>
              <a:rPr lang="en-US" sz="2100" dirty="0">
                <a:latin typeface="Arial"/>
                <a:ea typeface="Arial"/>
                <a:cs typeface="Arial"/>
                <a:sym typeface="Arial"/>
              </a:rPr>
              <a:t>T</a:t>
            </a:r>
            <a:r>
              <a:rPr lang="en-US" sz="2100" b="0" i="0" u="none" strike="noStrike" cap="none" dirty="0">
                <a:latin typeface="Arial"/>
                <a:ea typeface="Arial"/>
                <a:cs typeface="Arial"/>
                <a:sym typeface="Arial"/>
              </a:rPr>
              <a:t>he main purpose of the analysis is to describe the data and find patterns that exist within it.</a:t>
            </a:r>
          </a:p>
          <a:p>
            <a:pPr marL="895350" lvl="1" indent="-342900" algn="just">
              <a:lnSpc>
                <a:spcPct val="115000"/>
              </a:lnSpc>
              <a:buClr>
                <a:schemeClr val="tx1"/>
              </a:buClr>
              <a:buSzPts val="2100"/>
              <a:buFont typeface="Courier New" panose="02070309020205020404" pitchFamily="49" charset="0"/>
              <a:buChar char="o"/>
            </a:pPr>
            <a:r>
              <a:rPr lang="en-US" sz="2100" b="1" i="0" u="none" strike="noStrike" cap="none" dirty="0">
                <a:latin typeface="Arial"/>
                <a:ea typeface="Arial"/>
                <a:cs typeface="Arial"/>
                <a:sym typeface="Arial"/>
              </a:rPr>
              <a:t>Bi-Variate analysis</a:t>
            </a:r>
            <a:r>
              <a:rPr lang="en-US" sz="2100" b="0" i="0" u="none" strike="noStrike" cap="none" dirty="0">
                <a:latin typeface="Arial"/>
                <a:ea typeface="Arial"/>
                <a:cs typeface="Arial"/>
                <a:sym typeface="Arial"/>
              </a:rPr>
              <a:t>: </a:t>
            </a:r>
          </a:p>
          <a:p>
            <a:pPr marL="1352550" lvl="2" indent="-342900" algn="just">
              <a:lnSpc>
                <a:spcPct val="115000"/>
              </a:lnSpc>
              <a:buClr>
                <a:schemeClr val="tx1"/>
              </a:buClr>
              <a:buSzPts val="2100"/>
              <a:buFont typeface="Wingdings" panose="05000000000000000000" pitchFamily="2" charset="2"/>
              <a:buChar char="ü"/>
            </a:pPr>
            <a:r>
              <a:rPr lang="en-US" sz="2100" b="0" i="0" u="none" strike="noStrike" cap="none" dirty="0">
                <a:latin typeface="Arial"/>
                <a:ea typeface="Arial"/>
                <a:cs typeface="Arial"/>
                <a:sym typeface="Arial"/>
              </a:rPr>
              <a:t>This type of data involves two different variables</a:t>
            </a:r>
          </a:p>
          <a:p>
            <a:pPr marL="1352550" lvl="2" indent="-342900" algn="just">
              <a:lnSpc>
                <a:spcPct val="115000"/>
              </a:lnSpc>
              <a:buClr>
                <a:schemeClr val="tx1"/>
              </a:buClr>
              <a:buSzPts val="2100"/>
              <a:buFont typeface="Wingdings" panose="05000000000000000000" pitchFamily="2" charset="2"/>
              <a:buChar char="ü"/>
            </a:pPr>
            <a:r>
              <a:rPr lang="en-US" sz="2100" dirty="0">
                <a:latin typeface="Arial"/>
                <a:ea typeface="Arial"/>
                <a:cs typeface="Arial"/>
                <a:sym typeface="Arial"/>
              </a:rPr>
              <a:t>T</a:t>
            </a:r>
            <a:r>
              <a:rPr lang="en-US" sz="2100" b="0" i="0" u="none" strike="noStrike" cap="none" dirty="0">
                <a:latin typeface="Arial"/>
                <a:ea typeface="Arial"/>
                <a:cs typeface="Arial"/>
                <a:sym typeface="Arial"/>
              </a:rPr>
              <a:t>he analysis is done to find out the relationship among the two variables.</a:t>
            </a:r>
          </a:p>
          <a:p>
            <a:pPr marL="895350" lvl="1" indent="-342900" algn="just">
              <a:lnSpc>
                <a:spcPct val="115000"/>
              </a:lnSpc>
              <a:buClr>
                <a:schemeClr val="tx1"/>
              </a:buClr>
              <a:buSzPts val="2100"/>
              <a:buFont typeface="Courier New" panose="02070309020205020404" pitchFamily="49" charset="0"/>
              <a:buChar char="o"/>
            </a:pPr>
            <a:r>
              <a:rPr lang="en-US" sz="2100" b="1" i="0" u="none" strike="noStrike" cap="none" dirty="0">
                <a:latin typeface="Arial"/>
                <a:ea typeface="Arial"/>
                <a:cs typeface="Arial"/>
                <a:sym typeface="Arial"/>
              </a:rPr>
              <a:t>Multi-Variate analysis</a:t>
            </a:r>
            <a:r>
              <a:rPr lang="en-US" sz="2100" b="0" i="0" u="none" strike="noStrike" cap="none" dirty="0">
                <a:latin typeface="Arial"/>
                <a:ea typeface="Arial"/>
                <a:cs typeface="Arial"/>
                <a:sym typeface="Arial"/>
              </a:rPr>
              <a:t>: </a:t>
            </a:r>
          </a:p>
          <a:p>
            <a:pPr marL="1352550" lvl="2" indent="-342900" algn="just">
              <a:lnSpc>
                <a:spcPct val="115000"/>
              </a:lnSpc>
              <a:buClr>
                <a:schemeClr val="tx1"/>
              </a:buClr>
              <a:buSzPts val="2100"/>
              <a:buFont typeface="Wingdings" panose="05000000000000000000" pitchFamily="2" charset="2"/>
              <a:buChar char="ü"/>
            </a:pPr>
            <a:r>
              <a:rPr lang="en-US" sz="2100" b="0" i="0" u="none" strike="noStrike" cap="none" dirty="0">
                <a:latin typeface="Arial"/>
                <a:ea typeface="Arial"/>
                <a:cs typeface="Arial"/>
                <a:sym typeface="Arial"/>
              </a:rPr>
              <a:t>When the data involves three or more variables, it is categorized under multivariate.</a:t>
            </a:r>
          </a:p>
        </p:txBody>
      </p:sp>
      <p:sp>
        <p:nvSpPr>
          <p:cNvPr id="5" name="TextBox 4">
            <a:extLst>
              <a:ext uri="{FF2B5EF4-FFF2-40B4-BE49-F238E27FC236}">
                <a16:creationId xmlns:a16="http://schemas.microsoft.com/office/drawing/2014/main" xmlns="" id="{E50DA9CC-8701-8814-0EF3-249969C54199}"/>
              </a:ext>
            </a:extLst>
          </p:cNvPr>
          <p:cNvSpPr txBox="1"/>
          <p:nvPr/>
        </p:nvSpPr>
        <p:spPr>
          <a:xfrm>
            <a:off x="1345416" y="257229"/>
            <a:ext cx="8239225" cy="584775"/>
          </a:xfrm>
          <a:prstGeom prst="rect">
            <a:avLst/>
          </a:prstGeom>
          <a:noFill/>
        </p:spPr>
        <p:txBody>
          <a:bodyPr wrap="square">
            <a:spAutoFit/>
          </a:bodyPr>
          <a:lstStyle/>
          <a:p>
            <a:pPr algn="ctr"/>
            <a:r>
              <a:rPr lang="en-US" sz="3200" b="1" dirty="0">
                <a:latin typeface="Arial Black" panose="020B0A04020102020204" pitchFamily="34" charset="0"/>
                <a:ea typeface="Arial"/>
                <a:cs typeface="Arial"/>
                <a:sym typeface="Arial"/>
              </a:rPr>
              <a:t>Exploratory Data Analysis </a:t>
            </a:r>
            <a:endParaRPr lang="en-IN" sz="3200" dirty="0">
              <a:latin typeface="Arial Black" panose="020B0A04020102020204" pitchFamily="34" charset="0"/>
            </a:endParaRPr>
          </a:p>
        </p:txBody>
      </p:sp>
    </p:spTree>
    <p:extLst>
      <p:ext uri="{BB962C8B-B14F-4D97-AF65-F5344CB8AC3E}">
        <p14:creationId xmlns:p14="http://schemas.microsoft.com/office/powerpoint/2010/main" val="35270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6FCEF27-DDF8-4F72-DED4-8B197B1B45E7}"/>
              </a:ext>
            </a:extLst>
          </p:cNvPr>
          <p:cNvSpPr>
            <a:spLocks noGrp="1"/>
          </p:cNvSpPr>
          <p:nvPr>
            <p:ph type="sldNum" sz="quarter" idx="12"/>
          </p:nvPr>
        </p:nvSpPr>
        <p:spPr/>
        <p:txBody>
          <a:bodyPr/>
          <a:lstStyle/>
          <a:p>
            <a:fld id="{18C53D7E-92BA-4357-AC8B-527EE12B3C98}" type="slidenum">
              <a:rPr lang="en-IN" smtClean="0"/>
              <a:t>8</a:t>
            </a:fld>
            <a:endParaRPr lang="en-IN"/>
          </a:p>
        </p:txBody>
      </p:sp>
      <p:sp>
        <p:nvSpPr>
          <p:cNvPr id="3" name="TextBox 2">
            <a:extLst>
              <a:ext uri="{FF2B5EF4-FFF2-40B4-BE49-F238E27FC236}">
                <a16:creationId xmlns:a16="http://schemas.microsoft.com/office/drawing/2014/main" xmlns="" id="{FAF589C9-D0F9-24AF-FF08-45A851DB311E}"/>
              </a:ext>
            </a:extLst>
          </p:cNvPr>
          <p:cNvSpPr txBox="1"/>
          <p:nvPr/>
        </p:nvSpPr>
        <p:spPr>
          <a:xfrm>
            <a:off x="3792353" y="679572"/>
            <a:ext cx="7642459" cy="461665"/>
          </a:xfrm>
          <a:prstGeom prst="rect">
            <a:avLst/>
          </a:prstGeom>
          <a:noFill/>
        </p:spPr>
        <p:txBody>
          <a:bodyPr wrap="square" rtlCol="0">
            <a:spAutoFit/>
          </a:bodyPr>
          <a:lstStyle/>
          <a:p>
            <a:r>
              <a:rPr lang="en-US" sz="2400" dirty="0">
                <a:latin typeface="Arial Black" panose="020B0A04020102020204" pitchFamily="34" charset="0"/>
              </a:rPr>
              <a:t>Non Graphical Analysis</a:t>
            </a:r>
            <a:endParaRPr lang="en-IN" sz="2400" dirty="0">
              <a:latin typeface="Arial Black" panose="020B0A04020102020204" pitchFamily="34" charset="0"/>
            </a:endParaRPr>
          </a:p>
        </p:txBody>
      </p:sp>
      <p:pic>
        <p:nvPicPr>
          <p:cNvPr id="5" name="Picture 4">
            <a:extLst>
              <a:ext uri="{FF2B5EF4-FFF2-40B4-BE49-F238E27FC236}">
                <a16:creationId xmlns:a16="http://schemas.microsoft.com/office/drawing/2014/main" xmlns="" id="{C525FAF0-8E8A-9739-F983-E6D2FA8D063F}"/>
              </a:ext>
            </a:extLst>
          </p:cNvPr>
          <p:cNvPicPr>
            <a:picLocks noChangeAspect="1"/>
          </p:cNvPicPr>
          <p:nvPr/>
        </p:nvPicPr>
        <p:blipFill>
          <a:blip r:embed="rId2"/>
          <a:stretch>
            <a:fillRect/>
          </a:stretch>
        </p:blipFill>
        <p:spPr>
          <a:xfrm>
            <a:off x="1101459" y="2160020"/>
            <a:ext cx="9174079" cy="3038475"/>
          </a:xfrm>
          <a:prstGeom prst="rect">
            <a:avLst/>
          </a:prstGeom>
        </p:spPr>
      </p:pic>
      <p:sp>
        <p:nvSpPr>
          <p:cNvPr id="6" name="TextBox 5">
            <a:extLst>
              <a:ext uri="{FF2B5EF4-FFF2-40B4-BE49-F238E27FC236}">
                <a16:creationId xmlns:a16="http://schemas.microsoft.com/office/drawing/2014/main" xmlns="" id="{74D05172-88E9-BEBB-F25F-8E5ABE80BAF0}"/>
              </a:ext>
            </a:extLst>
          </p:cNvPr>
          <p:cNvSpPr txBox="1"/>
          <p:nvPr/>
        </p:nvSpPr>
        <p:spPr>
          <a:xfrm>
            <a:off x="1174282" y="1588168"/>
            <a:ext cx="4408371" cy="369332"/>
          </a:xfrm>
          <a:prstGeom prst="rect">
            <a:avLst/>
          </a:prstGeom>
          <a:noFill/>
        </p:spPr>
        <p:txBody>
          <a:bodyPr wrap="square" rtlCol="0">
            <a:spAutoFit/>
          </a:bodyPr>
          <a:lstStyle/>
          <a:p>
            <a:r>
              <a:rPr lang="en-US" dirty="0"/>
              <a:t>Basic overview of dataset</a:t>
            </a:r>
            <a:endParaRPr lang="en-IN" dirty="0"/>
          </a:p>
        </p:txBody>
      </p:sp>
    </p:spTree>
    <p:extLst>
      <p:ext uri="{BB962C8B-B14F-4D97-AF65-F5344CB8AC3E}">
        <p14:creationId xmlns:p14="http://schemas.microsoft.com/office/powerpoint/2010/main" val="3129884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804EFC5-076D-32C9-0227-66AC7F9A9445}"/>
              </a:ext>
            </a:extLst>
          </p:cNvPr>
          <p:cNvSpPr>
            <a:spLocks noGrp="1"/>
          </p:cNvSpPr>
          <p:nvPr>
            <p:ph type="sldNum" sz="quarter" idx="12"/>
          </p:nvPr>
        </p:nvSpPr>
        <p:spPr/>
        <p:txBody>
          <a:bodyPr/>
          <a:lstStyle/>
          <a:p>
            <a:fld id="{18C53D7E-92BA-4357-AC8B-527EE12B3C98}" type="slidenum">
              <a:rPr lang="en-IN" smtClean="0"/>
              <a:t>9</a:t>
            </a:fld>
            <a:endParaRPr lang="en-IN"/>
          </a:p>
        </p:txBody>
      </p:sp>
      <p:pic>
        <p:nvPicPr>
          <p:cNvPr id="3" name="Google Shape;155;g1755847baa9_2_39">
            <a:extLst>
              <a:ext uri="{FF2B5EF4-FFF2-40B4-BE49-F238E27FC236}">
                <a16:creationId xmlns:a16="http://schemas.microsoft.com/office/drawing/2014/main" xmlns="" id="{D2404AC0-6F73-DB83-CE67-FF58CC1A14D5}"/>
              </a:ext>
            </a:extLst>
          </p:cNvPr>
          <p:cNvPicPr preferRelativeResize="0"/>
          <p:nvPr/>
        </p:nvPicPr>
        <p:blipFill>
          <a:blip r:embed="rId2">
            <a:alphaModFix/>
          </a:blip>
          <a:stretch>
            <a:fillRect/>
          </a:stretch>
        </p:blipFill>
        <p:spPr>
          <a:xfrm>
            <a:off x="691559" y="2011679"/>
            <a:ext cx="5709242" cy="4429235"/>
          </a:xfrm>
          <a:prstGeom prst="rect">
            <a:avLst/>
          </a:prstGeom>
          <a:noFill/>
          <a:ln>
            <a:noFill/>
          </a:ln>
        </p:spPr>
      </p:pic>
      <p:sp>
        <p:nvSpPr>
          <p:cNvPr id="4" name="TextBox 3">
            <a:extLst>
              <a:ext uri="{FF2B5EF4-FFF2-40B4-BE49-F238E27FC236}">
                <a16:creationId xmlns:a16="http://schemas.microsoft.com/office/drawing/2014/main" xmlns="" id="{50D88766-47B6-BE56-8AD8-0445CCAC4E52}"/>
              </a:ext>
            </a:extLst>
          </p:cNvPr>
          <p:cNvSpPr txBox="1"/>
          <p:nvPr/>
        </p:nvSpPr>
        <p:spPr>
          <a:xfrm>
            <a:off x="779646" y="417085"/>
            <a:ext cx="4908885" cy="646331"/>
          </a:xfrm>
          <a:prstGeom prst="rect">
            <a:avLst/>
          </a:prstGeom>
          <a:noFill/>
        </p:spPr>
        <p:txBody>
          <a:bodyPr wrap="square" rtlCol="0">
            <a:spAutoFit/>
          </a:bodyPr>
          <a:lstStyle/>
          <a:p>
            <a:r>
              <a:rPr lang="en-IN" b="1" dirty="0">
                <a:effectLst/>
                <a:latin typeface="+mj-lt"/>
              </a:rPr>
              <a:t>Meta information about dataset</a:t>
            </a:r>
          </a:p>
          <a:p>
            <a:endParaRPr lang="en-IN" dirty="0"/>
          </a:p>
        </p:txBody>
      </p:sp>
      <p:sp>
        <p:nvSpPr>
          <p:cNvPr id="5" name="TextBox 4">
            <a:extLst>
              <a:ext uri="{FF2B5EF4-FFF2-40B4-BE49-F238E27FC236}">
                <a16:creationId xmlns:a16="http://schemas.microsoft.com/office/drawing/2014/main" xmlns="" id="{EDC706C6-8A84-EC26-E4E0-7DB87B4C67C7}"/>
              </a:ext>
            </a:extLst>
          </p:cNvPr>
          <p:cNvSpPr txBox="1"/>
          <p:nvPr/>
        </p:nvSpPr>
        <p:spPr>
          <a:xfrm>
            <a:off x="1395664" y="844362"/>
            <a:ext cx="8956876" cy="1200329"/>
          </a:xfrm>
          <a:prstGeom prst="rect">
            <a:avLst/>
          </a:prstGeom>
          <a:noFill/>
        </p:spPr>
        <p:txBody>
          <a:bodyPr wrap="square" rtlCol="0">
            <a:spAutoFit/>
          </a:bodyPr>
          <a:lstStyle/>
          <a:p>
            <a:pPr marL="0" marR="0" lvl="0" indent="0" algn="l" rtl="0">
              <a:lnSpc>
                <a:spcPct val="100000"/>
              </a:lnSpc>
              <a:spcBef>
                <a:spcPts val="0"/>
              </a:spcBef>
              <a:spcAft>
                <a:spcPts val="0"/>
              </a:spcAft>
              <a:buClr>
                <a:srgbClr val="000000"/>
              </a:buClr>
              <a:buSzPts val="2100"/>
              <a:buFont typeface="Arial"/>
              <a:buNone/>
            </a:pPr>
            <a:r>
              <a:rPr lang="en-US" sz="1800" dirty="0"/>
              <a:t>The information contains the number of columns, column labels, column data types, memory usage, range index, and the number of datapoints in each column i.e.</a:t>
            </a:r>
            <a:r>
              <a:rPr lang="en-US" dirty="0"/>
              <a:t> </a:t>
            </a:r>
            <a:r>
              <a:rPr lang="en-US" sz="1800" dirty="0"/>
              <a:t>non-null values)</a:t>
            </a:r>
            <a:endParaRPr lang="en-US" sz="1800" b="1" i="0" u="none" strike="noStrike" cap="none" dirty="0"/>
          </a:p>
          <a:p>
            <a:endParaRPr lang="en-IN" dirty="0"/>
          </a:p>
        </p:txBody>
      </p:sp>
      <p:sp>
        <p:nvSpPr>
          <p:cNvPr id="6" name="TextBox 5">
            <a:extLst>
              <a:ext uri="{FF2B5EF4-FFF2-40B4-BE49-F238E27FC236}">
                <a16:creationId xmlns:a16="http://schemas.microsoft.com/office/drawing/2014/main" xmlns="" id="{D0CC1DE1-8A68-C0E6-55E5-ABC0362AAA9B}"/>
              </a:ext>
            </a:extLst>
          </p:cNvPr>
          <p:cNvSpPr txBox="1"/>
          <p:nvPr/>
        </p:nvSpPr>
        <p:spPr>
          <a:xfrm>
            <a:off x="7218947" y="2233866"/>
            <a:ext cx="4281494" cy="35548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 Our dataset has 404290 rows and 6 columns.</a:t>
            </a:r>
          </a:p>
          <a:p>
            <a:pPr marL="285750" indent="-285750">
              <a:lnSpc>
                <a:spcPct val="150000"/>
              </a:lnSpc>
              <a:buFont typeface="Arial" panose="020B0604020202020204" pitchFamily="34" charset="0"/>
              <a:buChar char="•"/>
            </a:pPr>
            <a:r>
              <a:rPr lang="en-US" dirty="0"/>
              <a:t>There is missing values in question1 and question2 columns.</a:t>
            </a:r>
            <a:r>
              <a:rPr lang="en-US" sz="1800" dirty="0"/>
              <a:t> There are three null values in our dataset of which one is in question1 and rest two are in question2. </a:t>
            </a:r>
          </a:p>
          <a:p>
            <a:pPr marL="285750" indent="-285750">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1798668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523</TotalTime>
  <Words>2119</Words>
  <Application>Microsoft Office PowerPoint</Application>
  <PresentationFormat>Custom</PresentationFormat>
  <Paragraphs>414</Paragraphs>
  <Slides>51</Slides>
  <Notes>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Ion</vt:lpstr>
      <vt:lpstr>Project on  Quora Question Pair Similarity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MLFLOW</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Quora Question Pair Similarity</dc:title>
  <dc:creator>mrudula T</dc:creator>
  <cp:lastModifiedBy>Jayanth</cp:lastModifiedBy>
  <cp:revision>42</cp:revision>
  <dcterms:created xsi:type="dcterms:W3CDTF">2023-05-24T06:52:48Z</dcterms:created>
  <dcterms:modified xsi:type="dcterms:W3CDTF">2023-07-18T07:30:39Z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2023-06-17T05:00:52Z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37e609ae-ae67-4e9f-999a-4958ec5cc722</vt:lpwstr>
  </property>
  <property fmtid="{D5CDD505-2E9C-101B-9397-08002B2CF9AE}" pid="7" name="MSIP_Label_defa4170-0d19-0005-0004-bc88714345d2_ActionId">
    <vt:lpwstr>9f3daba1-e37e-4887-a311-003f21b3e856</vt:lpwstr>
  </property>
  <property fmtid="{D5CDD505-2E9C-101B-9397-08002B2CF9AE}" pid="8" name="MSIP_Label_defa4170-0d19-0005-0004-bc88714345d2_ContentBits">
    <vt:lpwstr>0</vt:lpwstr>
  </property>
</Properties>
</file>